
<file path=[Content_Types].xml><?xml version="1.0" encoding="utf-8"?>
<Types xmlns="http://schemas.openxmlformats.org/package/2006/content-types">
  <Default Extension="bin" ContentType="application/vnd.openxmlformats-officedocument.oleObject"/>
  <Default Extension="dat" ContentType="text/plain"/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d5f8f8d4a6fe431a" Type="http://schemas.microsoft.com/office/2006/relationships/txt" Target="udata/data.dat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6" r:id="rId2"/>
    <p:sldMasterId id="2147483671" r:id="rId3"/>
  </p:sldMasterIdLst>
  <p:notesMasterIdLst>
    <p:notesMasterId r:id="rId19"/>
  </p:notesMasterIdLst>
  <p:sldIdLst>
    <p:sldId id="260" r:id="rId4"/>
    <p:sldId id="3176" r:id="rId5"/>
    <p:sldId id="3252" r:id="rId6"/>
    <p:sldId id="3249" r:id="rId7"/>
    <p:sldId id="3250" r:id="rId8"/>
    <p:sldId id="3241" r:id="rId9"/>
    <p:sldId id="3251" r:id="rId10"/>
    <p:sldId id="3253" r:id="rId11"/>
    <p:sldId id="3256" r:id="rId12"/>
    <p:sldId id="3257" r:id="rId13"/>
    <p:sldId id="3255" r:id="rId14"/>
    <p:sldId id="3259" r:id="rId15"/>
    <p:sldId id="3260" r:id="rId16"/>
    <p:sldId id="3258" r:id="rId17"/>
    <p:sldId id="326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u Zheng" initials="YZ" lastIdx="1" clrIdx="0">
    <p:extLst>
      <p:ext uri="{19B8F6BF-5375-455C-9EA6-DF929625EA0E}">
        <p15:presenceInfo xmlns:p15="http://schemas.microsoft.com/office/powerpoint/2012/main" userId="a1753a819b79613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285"/>
    <a:srgbClr val="E4D2F2"/>
    <a:srgbClr val="D6BBEB"/>
    <a:srgbClr val="FFFFFF"/>
    <a:srgbClr val="FFC100"/>
    <a:srgbClr val="101B32"/>
    <a:srgbClr val="FF9409"/>
    <a:srgbClr val="051E7A"/>
    <a:srgbClr val="E26D55"/>
    <a:srgbClr val="E3D2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8FFA92-897C-44D9-A73C-CBD90E245BAC}" v="1" dt="2026-02-11T09:14:40.0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61" autoAdjust="0"/>
    <p:restoredTop sz="88719" autoAdjust="0"/>
  </p:normalViewPr>
  <p:slideViewPr>
    <p:cSldViewPr snapToGrid="0">
      <p:cViewPr varScale="1">
        <p:scale>
          <a:sx n="75" d="100"/>
          <a:sy n="75" d="100"/>
        </p:scale>
        <p:origin x="72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gif>
</file>

<file path=ppt/media/image13.png>
</file>

<file path=ppt/media/image14.png>
</file>

<file path=ppt/media/image2.jpeg>
</file>

<file path=ppt/media/image3.jpeg>
</file>

<file path=ppt/media/image4.jpeg>
</file>

<file path=ppt/media/image6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CCC50-32FF-0549-8AE4-DD209B9A681E}" type="datetimeFigureOut">
              <a:rPr kumimoji="1" lang="zh-CN" altLang="en-US" smtClean="0"/>
              <a:t>2026/2/11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63D37-AE8B-054A-B4FF-E1573ABD59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1506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2018</a:t>
            </a:r>
            <a:r>
              <a:rPr lang="zh-CN" altLang="en-US" dirty="0"/>
              <a:t>年加入京东集团，开创了京东智能城市业务板块，目前业务覆盖了</a:t>
            </a:r>
            <a:r>
              <a:rPr lang="en-US" altLang="zh-CN" dirty="0"/>
              <a:t>100</a:t>
            </a:r>
            <a:r>
              <a:rPr lang="zh-CN" altLang="en-US" dirty="0"/>
              <a:t>座城市，累计签约超过</a:t>
            </a:r>
            <a:r>
              <a:rPr lang="en-US" altLang="zh-CN" dirty="0"/>
              <a:t>100</a:t>
            </a:r>
            <a:r>
              <a:rPr lang="zh-CN" altLang="en-US" dirty="0"/>
              <a:t>亿。</a:t>
            </a:r>
            <a:endParaRPr lang="en-US" altLang="zh-CN" dirty="0"/>
          </a:p>
          <a:p>
            <a:r>
              <a:rPr lang="zh-CN" altLang="en-US" dirty="0"/>
              <a:t>同时，我还创立了京东智能城市研究院、任院长，并兼任京东科技首席数据科学家。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此前，我在微软亚洲研究院工作了</a:t>
            </a:r>
            <a:r>
              <a:rPr lang="en-US" altLang="zh-CN" dirty="0"/>
              <a:t>12</a:t>
            </a:r>
            <a:r>
              <a:rPr lang="zh-CN" altLang="en-US" dirty="0"/>
              <a:t>年，担任城市计算领域负责人。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同时，我也是上海交通大学的讲座教授和兼职博导，以及香港科技大学、南京大学等高校的兼职教授。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63D37-AE8B-054A-B4FF-E1573ABD59F9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770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2.xml"/><Relationship Id="rId4" Type="http://schemas.openxmlformats.org/officeDocument/2006/relationships/image" Target="../media/image5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.xml"/><Relationship Id="rId4" Type="http://schemas.openxmlformats.org/officeDocument/2006/relationships/image" Target="../media/image5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0" t="146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3570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16486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5883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503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73504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6455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6229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8173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06839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465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" t="163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对象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平行四边形 7"/>
          <p:cNvSpPr/>
          <p:nvPr/>
        </p:nvSpPr>
        <p:spPr>
          <a:xfrm>
            <a:off x="-2729" y="1"/>
            <a:ext cx="1279988" cy="673795"/>
          </a:xfrm>
          <a:prstGeom prst="parallelogram">
            <a:avLst>
              <a:gd name="adj" fmla="val 48207"/>
            </a:avLst>
          </a:prstGeom>
          <a:solidFill>
            <a:srgbClr val="D13338"/>
          </a:solidFill>
          <a:ln w="25400" cap="flat" cmpd="sng" algn="ctr">
            <a:noFill/>
            <a:prstDash val="solid"/>
          </a:ln>
          <a:effectLst/>
        </p:spPr>
        <p:txBody>
          <a:bodyPr lIns="68577" tIns="34291" rIns="68577" bIns="34291" rtlCol="0" anchor="ctr"/>
          <a:lstStyle/>
          <a:p>
            <a:pPr defTabSz="914332" hangingPunct="1">
              <a:defRPr/>
            </a:pPr>
            <a:endParaRPr lang="zh-CN" altLang="en-US" sz="19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cxnSp>
        <p:nvCxnSpPr>
          <p:cNvPr id="9" name="Straight Connector 2"/>
          <p:cNvCxnSpPr/>
          <p:nvPr/>
        </p:nvCxnSpPr>
        <p:spPr bwMode="auto">
          <a:xfrm flipV="1">
            <a:off x="4" y="673798"/>
            <a:ext cx="9811657" cy="14513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D1333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2999314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787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7636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9697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2566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70061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083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3348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41622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007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47277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587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4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2026/2/11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672604" y="503783"/>
            <a:ext cx="8160907" cy="647700"/>
          </a:xfrm>
          <a:prstGeom prst="rect">
            <a:avLst/>
          </a:prstGeom>
        </p:spPr>
        <p:txBody>
          <a:bodyPr anchor="ctr"/>
          <a:lstStyle>
            <a:lvl1pPr marL="0" indent="0">
              <a:buFontTx/>
              <a:buNone/>
              <a:defRPr sz="2800" b="1">
                <a:solidFill>
                  <a:srgbClr val="E223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85436" marR="0" lvl="0" indent="-385436" algn="l" defTabSz="1028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dirty="0"/>
              <a:t>单击此处添加标题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672255" y="6169026"/>
            <a:ext cx="1839807" cy="24638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>
                <a:solidFill>
                  <a:srgbClr val="E2231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385436" marR="0" lvl="0" indent="-385436" algn="l" defTabSz="102804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dirty="0"/>
              <a:t>Page_001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7134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对象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平行四边形 7"/>
          <p:cNvSpPr/>
          <p:nvPr/>
        </p:nvSpPr>
        <p:spPr>
          <a:xfrm>
            <a:off x="-2729" y="1"/>
            <a:ext cx="1279988" cy="673795"/>
          </a:xfrm>
          <a:prstGeom prst="parallelogram">
            <a:avLst>
              <a:gd name="adj" fmla="val 48207"/>
            </a:avLst>
          </a:prstGeom>
          <a:solidFill>
            <a:srgbClr val="D13338"/>
          </a:solidFill>
          <a:ln w="25400" cap="flat" cmpd="sng" algn="ctr">
            <a:noFill/>
            <a:prstDash val="solid"/>
          </a:ln>
          <a:effectLst/>
        </p:spPr>
        <p:txBody>
          <a:bodyPr lIns="68577" tIns="34291" rIns="68577" bIns="34291" rtlCol="0" anchor="ctr"/>
          <a:lstStyle/>
          <a:p>
            <a:pPr defTabSz="914332" hangingPunct="1">
              <a:defRPr/>
            </a:pPr>
            <a:endParaRPr lang="zh-CN" altLang="en-US" sz="19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cxnSp>
        <p:nvCxnSpPr>
          <p:cNvPr id="9" name="Straight Connector 2"/>
          <p:cNvCxnSpPr/>
          <p:nvPr/>
        </p:nvCxnSpPr>
        <p:spPr bwMode="auto">
          <a:xfrm flipV="1">
            <a:off x="4" y="673798"/>
            <a:ext cx="9811657" cy="14513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D1333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263327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C4F6F0B1-5287-4F73-97F0-02DD57CFFA4A}" type="datetimeFigureOut">
              <a:rPr lang="zh-CN" altLang="en-US" smtClean="0">
                <a:solidFill>
                  <a:prstClr val="black"/>
                </a:solidFill>
              </a:rPr>
              <a:pPr defTabSz="914377"/>
              <a:t>2026/2/11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pPr defTabSz="914377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defTabSz="914377"/>
            <a:fld id="{7D841C4E-361A-40A5-AE6A-A83BA39A6BA4}" type="slidenum">
              <a:rPr lang="zh-CN" altLang="en-US" smtClean="0">
                <a:solidFill>
                  <a:prstClr val="black"/>
                </a:solidFill>
              </a:rPr>
              <a:pPr defTabSz="914377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965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image" Target="../media/image4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image" Target="../media/image4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799"/>
            <a:ext cx="3556000" cy="230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3" t="1233"/>
          <a:stretch>
            <a:fillRect/>
          </a:stretch>
        </p:blipFill>
        <p:spPr>
          <a:xfrm>
            <a:off x="0" y="0"/>
            <a:ext cx="12214578" cy="68707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86" r:id="rId7"/>
  </p:sldLayoutIdLst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/>
          <p:cNvSpPr/>
          <p:nvPr userDrawn="1"/>
        </p:nvSpPr>
        <p:spPr>
          <a:xfrm>
            <a:off x="-7062" y="1"/>
            <a:ext cx="1279988" cy="673795"/>
          </a:xfrm>
          <a:prstGeom prst="parallelogram">
            <a:avLst>
              <a:gd name="adj" fmla="val 48207"/>
            </a:avLst>
          </a:prstGeom>
          <a:solidFill>
            <a:srgbClr val="E31D1A"/>
          </a:solidFill>
          <a:ln w="25400" cap="flat" cmpd="sng" algn="ctr">
            <a:noFill/>
            <a:prstDash val="solid"/>
          </a:ln>
          <a:effectLst/>
        </p:spPr>
        <p:txBody>
          <a:bodyPr lIns="68577" tIns="34291" rIns="68577" bIns="34291" rtlCol="0" anchor="ctr"/>
          <a:lstStyle/>
          <a:p>
            <a:pPr defTabSz="914332" hangingPunct="1">
              <a:defRPr/>
            </a:pPr>
            <a:endParaRPr lang="zh-CN" altLang="en-US" sz="19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cxnSp>
        <p:nvCxnSpPr>
          <p:cNvPr id="8" name="Straight Connector 2"/>
          <p:cNvCxnSpPr/>
          <p:nvPr userDrawn="1"/>
        </p:nvCxnSpPr>
        <p:spPr bwMode="auto">
          <a:xfrm flipV="1">
            <a:off x="4" y="673798"/>
            <a:ext cx="9811657" cy="14513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E31D1A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6D09116A-525E-486E-9AC0-0A83375843EE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03911"/>
            <a:ext cx="9813284" cy="133181"/>
          </a:xfrm>
          <a:prstGeom prst="rect">
            <a:avLst/>
          </a:prstGeom>
        </p:spPr>
      </p:pic>
      <p:sp>
        <p:nvSpPr>
          <p:cNvPr id="6" name="平行四边形 5">
            <a:extLst>
              <a:ext uri="{FF2B5EF4-FFF2-40B4-BE49-F238E27FC236}">
                <a16:creationId xmlns:a16="http://schemas.microsoft.com/office/drawing/2014/main" id="{D8C920F0-462C-493D-89BE-D8D50E9A513A}"/>
              </a:ext>
            </a:extLst>
          </p:cNvPr>
          <p:cNvSpPr/>
          <p:nvPr userDrawn="1"/>
        </p:nvSpPr>
        <p:spPr>
          <a:xfrm>
            <a:off x="1115013" y="1"/>
            <a:ext cx="445103" cy="569900"/>
          </a:xfrm>
          <a:prstGeom prst="parallelogram">
            <a:avLst>
              <a:gd name="adj" fmla="val 60267"/>
            </a:avLst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8577" tIns="34291" rIns="68577" bIns="34291" rtlCol="0" anchor="ctr"/>
          <a:lstStyle/>
          <a:p>
            <a:pPr defTabSz="914332" hangingPunct="1">
              <a:defRPr/>
            </a:pPr>
            <a:endParaRPr lang="zh-CN" altLang="en-US" sz="19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3189869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/>
          <p:cNvSpPr/>
          <p:nvPr userDrawn="1"/>
        </p:nvSpPr>
        <p:spPr>
          <a:xfrm>
            <a:off x="-7062" y="1"/>
            <a:ext cx="1279988" cy="673795"/>
          </a:xfrm>
          <a:prstGeom prst="parallelogram">
            <a:avLst>
              <a:gd name="adj" fmla="val 48207"/>
            </a:avLst>
          </a:prstGeom>
          <a:solidFill>
            <a:srgbClr val="E31D1A"/>
          </a:solidFill>
          <a:ln w="25400" cap="flat" cmpd="sng" algn="ctr">
            <a:noFill/>
            <a:prstDash val="solid"/>
          </a:ln>
          <a:effectLst/>
        </p:spPr>
        <p:txBody>
          <a:bodyPr lIns="68577" tIns="34291" rIns="68577" bIns="34291" rtlCol="0" anchor="ctr"/>
          <a:lstStyle/>
          <a:p>
            <a:pPr defTabSz="914332" hangingPunct="1">
              <a:defRPr/>
            </a:pPr>
            <a:endParaRPr lang="zh-CN" altLang="en-US" sz="19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cxnSp>
        <p:nvCxnSpPr>
          <p:cNvPr id="8" name="Straight Connector 2"/>
          <p:cNvCxnSpPr/>
          <p:nvPr userDrawn="1"/>
        </p:nvCxnSpPr>
        <p:spPr bwMode="auto">
          <a:xfrm flipV="1">
            <a:off x="4" y="673798"/>
            <a:ext cx="9811657" cy="14513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E31D1A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6D09116A-525E-486E-9AC0-0A83375843EE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03911"/>
            <a:ext cx="9813284" cy="133181"/>
          </a:xfrm>
          <a:prstGeom prst="rect">
            <a:avLst/>
          </a:prstGeom>
        </p:spPr>
      </p:pic>
      <p:sp>
        <p:nvSpPr>
          <p:cNvPr id="6" name="平行四边形 5">
            <a:extLst>
              <a:ext uri="{FF2B5EF4-FFF2-40B4-BE49-F238E27FC236}">
                <a16:creationId xmlns:a16="http://schemas.microsoft.com/office/drawing/2014/main" id="{D8C920F0-462C-493D-89BE-D8D50E9A513A}"/>
              </a:ext>
            </a:extLst>
          </p:cNvPr>
          <p:cNvSpPr/>
          <p:nvPr userDrawn="1"/>
        </p:nvSpPr>
        <p:spPr>
          <a:xfrm>
            <a:off x="1115013" y="1"/>
            <a:ext cx="445103" cy="569900"/>
          </a:xfrm>
          <a:prstGeom prst="parallelogram">
            <a:avLst>
              <a:gd name="adj" fmla="val 60267"/>
            </a:avLst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lIns="68577" tIns="34291" rIns="68577" bIns="34291" rtlCol="0" anchor="ctr"/>
          <a:lstStyle/>
          <a:p>
            <a:pPr defTabSz="914332" hangingPunct="1">
              <a:defRPr/>
            </a:pPr>
            <a:endParaRPr lang="zh-CN" altLang="en-US" sz="19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3064882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://research.microsoft.com/apps/pubs/?id=193973" TargetMode="Externa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811371" y="3105592"/>
            <a:ext cx="3174540" cy="525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2400" b="1" kern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演讲人：郑宇  </a:t>
            </a:r>
            <a:r>
              <a:rPr lang="zh-CN" altLang="en-US" kern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博士</a:t>
            </a:r>
            <a:endParaRPr lang="zh-CN" altLang="en-US" sz="2400" kern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>
            <a:off x="879715" y="893379"/>
            <a:ext cx="5752782" cy="959045"/>
          </a:xfrm>
          <a:prstGeom prst="rect">
            <a:avLst/>
          </a:prstGeom>
          <a:noFill/>
          <a:ln>
            <a:noFill/>
          </a:ln>
          <a:effectLst>
            <a:outerShdw blurRad="76200" dist="762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747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9747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9747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9747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974725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9747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4800" b="1" kern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rPr>
              <a:t>数据科学家</a:t>
            </a:r>
            <a:endParaRPr lang="zh-CN" altLang="en-US" sz="2400" b="1" kern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41844CF-5D7F-4245-BA50-D749B267EB86}"/>
              </a:ext>
            </a:extLst>
          </p:cNvPr>
          <p:cNvSpPr txBox="1"/>
          <p:nvPr/>
        </p:nvSpPr>
        <p:spPr>
          <a:xfrm>
            <a:off x="825773" y="3979702"/>
            <a:ext cx="8053113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pc="225" dirty="0">
                <a:solidFill>
                  <a:schemeClr val="bg1"/>
                </a:solidFill>
                <a:latin typeface="+mn-ea"/>
              </a:rPr>
              <a:t>IEEE</a:t>
            </a:r>
            <a:r>
              <a:rPr kumimoji="1" lang="zh-CN" altLang="en-US" spc="225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en-US" altLang="zh-CN" spc="225" dirty="0">
                <a:solidFill>
                  <a:schemeClr val="bg1"/>
                </a:solidFill>
                <a:latin typeface="+mn-ea"/>
              </a:rPr>
              <a:t>Fellow</a:t>
            </a:r>
            <a:r>
              <a:rPr kumimoji="1" lang="zh-CN" altLang="en-US" spc="225" dirty="0">
                <a:solidFill>
                  <a:schemeClr val="bg1"/>
                </a:solidFill>
                <a:latin typeface="+mn-ea"/>
              </a:rPr>
              <a:t>，</a:t>
            </a:r>
            <a:r>
              <a:rPr kumimoji="1" lang="en-US" altLang="zh-CN" spc="225" dirty="0">
                <a:solidFill>
                  <a:schemeClr val="bg1"/>
                </a:solidFill>
                <a:latin typeface="+mn-ea"/>
              </a:rPr>
              <a:t>ACM</a:t>
            </a:r>
            <a:r>
              <a:rPr kumimoji="1" lang="zh-CN" altLang="en-US" spc="225" dirty="0">
                <a:solidFill>
                  <a:schemeClr val="bg1"/>
                </a:solidFill>
                <a:latin typeface="+mn-ea"/>
              </a:rPr>
              <a:t>杰出科学家</a:t>
            </a:r>
            <a:endParaRPr kumimoji="1" lang="en-US" altLang="zh-CN" spc="225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zh-CN" altLang="en-US" spc="225" dirty="0">
                <a:solidFill>
                  <a:schemeClr val="bg1"/>
                </a:solidFill>
                <a:latin typeface="+mn-ea"/>
              </a:rPr>
              <a:t>京东集团副总裁、京东科技首席数据科学家</a:t>
            </a:r>
            <a:endParaRPr kumimoji="1" lang="en-US" altLang="zh-CN" spc="225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zh-CN" altLang="en-US" spc="225" dirty="0">
                <a:solidFill>
                  <a:schemeClr val="bg1"/>
                </a:solidFill>
                <a:latin typeface="+mn-ea"/>
              </a:rPr>
              <a:t>国家万人计划科技创新领军人才、享受国务院特殊津贴专家</a:t>
            </a:r>
            <a:endParaRPr kumimoji="1" lang="zh-CN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0A7C430-2140-AF34-66FC-949CB82004FA}"/>
              </a:ext>
            </a:extLst>
          </p:cNvPr>
          <p:cNvSpPr txBox="1"/>
          <p:nvPr/>
        </p:nvSpPr>
        <p:spPr>
          <a:xfrm>
            <a:off x="811371" y="5824014"/>
            <a:ext cx="9415462" cy="418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1600" spc="225" dirty="0">
                <a:solidFill>
                  <a:schemeClr val="bg1"/>
                </a:solidFill>
                <a:latin typeface="+mn-ea"/>
              </a:rPr>
              <a:t>郑宇，数据科学家，计算机学会通讯，</a:t>
            </a:r>
            <a:r>
              <a:rPr kumimoji="1" lang="en-US" altLang="zh-CN" sz="1600" spc="225" dirty="0">
                <a:solidFill>
                  <a:schemeClr val="bg1"/>
                </a:solidFill>
                <a:latin typeface="+mn-ea"/>
              </a:rPr>
              <a:t>17</a:t>
            </a:r>
            <a:r>
              <a:rPr kumimoji="1" lang="zh-CN" altLang="en-US" sz="1600" spc="225" dirty="0">
                <a:solidFill>
                  <a:schemeClr val="bg1"/>
                </a:solidFill>
                <a:latin typeface="+mn-ea"/>
              </a:rPr>
              <a:t>（</a:t>
            </a:r>
            <a:r>
              <a:rPr kumimoji="1" lang="en-US" altLang="zh-CN" sz="1600" spc="225" dirty="0">
                <a:solidFill>
                  <a:schemeClr val="bg1"/>
                </a:solidFill>
                <a:latin typeface="+mn-ea"/>
              </a:rPr>
              <a:t>12</a:t>
            </a:r>
            <a:r>
              <a:rPr kumimoji="1" lang="zh-CN" altLang="en-US" sz="1600" spc="225" dirty="0">
                <a:solidFill>
                  <a:schemeClr val="bg1"/>
                </a:solidFill>
                <a:latin typeface="+mn-ea"/>
              </a:rPr>
              <a:t>），</a:t>
            </a:r>
            <a:r>
              <a:rPr kumimoji="1" lang="en-US" altLang="zh-CN" sz="1600" spc="225" dirty="0">
                <a:solidFill>
                  <a:schemeClr val="bg1"/>
                </a:solidFill>
                <a:latin typeface="+mn-ea"/>
              </a:rPr>
              <a:t>2021</a:t>
            </a:r>
            <a:endParaRPr kumimoji="1" lang="zh-CN" altLang="en-US" sz="16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5A983FD-3D11-3812-8C4D-75828914F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1183" y="893379"/>
            <a:ext cx="3912792" cy="53488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32DF4BD-0868-89D2-2BE7-938551D0D73A}"/>
              </a:ext>
            </a:extLst>
          </p:cNvPr>
          <p:cNvSpPr/>
          <p:nvPr/>
        </p:nvSpPr>
        <p:spPr>
          <a:xfrm>
            <a:off x="678595" y="5907244"/>
            <a:ext cx="6571293" cy="58196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2000" b="1" dirty="0">
                <a:solidFill>
                  <a:schemeClr val="bg1">
                    <a:lumMod val="95000"/>
                  </a:schemeClr>
                </a:solidFill>
              </a:rPr>
              <a:t>练好程序设计基本功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，</a:t>
            </a:r>
            <a:r>
              <a:rPr lang="zh-CN" altLang="zh-CN" sz="2000" b="1" dirty="0">
                <a:solidFill>
                  <a:schemeClr val="bg1">
                    <a:lumMod val="95000"/>
                  </a:schemeClr>
                </a:solidFill>
              </a:rPr>
              <a:t>积累软件工程经验</a:t>
            </a:r>
            <a:endParaRPr lang="zh-CN" altLang="en-US" sz="2000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D36AAE3-876E-C109-B645-E45EF2D8F801}"/>
              </a:ext>
            </a:extLst>
          </p:cNvPr>
          <p:cNvSpPr/>
          <p:nvPr/>
        </p:nvSpPr>
        <p:spPr>
          <a:xfrm>
            <a:off x="677045" y="5100159"/>
            <a:ext cx="6571293" cy="58196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2000" b="1" dirty="0">
                <a:solidFill>
                  <a:schemeClr val="bg1">
                    <a:lumMod val="95000"/>
                  </a:schemeClr>
                </a:solidFill>
              </a:rPr>
              <a:t>学习数据管理模型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，</a:t>
            </a:r>
            <a:r>
              <a:rPr lang="zh-CN" altLang="zh-CN" sz="2000" b="1" dirty="0">
                <a:solidFill>
                  <a:schemeClr val="bg1">
                    <a:lumMod val="95000"/>
                  </a:schemeClr>
                </a:solidFill>
              </a:rPr>
              <a:t>培养处理数据的动手能力</a:t>
            </a:r>
            <a:endParaRPr lang="zh-CN" altLang="en-US" sz="2000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8BB6E52-5905-B0E5-8D87-8A9395A100E4}"/>
              </a:ext>
            </a:extLst>
          </p:cNvPr>
          <p:cNvSpPr/>
          <p:nvPr/>
        </p:nvSpPr>
        <p:spPr>
          <a:xfrm>
            <a:off x="674978" y="3426826"/>
            <a:ext cx="6571293" cy="58196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2000" b="1" dirty="0">
                <a:solidFill>
                  <a:schemeClr val="bg1">
                    <a:lumMod val="95000"/>
                  </a:schemeClr>
                </a:solidFill>
              </a:rPr>
              <a:t>尝试数据可视化的常用方法，积累数据展示的经验</a:t>
            </a:r>
            <a:endParaRPr lang="zh-CN" altLang="en-US" sz="2000" b="1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4597D0F-8913-5E5F-AA1D-BF24E6101356}"/>
              </a:ext>
            </a:extLst>
          </p:cNvPr>
          <p:cNvSpPr/>
          <p:nvPr/>
        </p:nvSpPr>
        <p:spPr>
          <a:xfrm>
            <a:off x="677043" y="2458113"/>
            <a:ext cx="6571293" cy="5819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在</a:t>
            </a:r>
            <a:r>
              <a:rPr lang="zh-CN" altLang="zh-CN" sz="2000" b="1" dirty="0">
                <a:solidFill>
                  <a:schemeClr val="bg1">
                    <a:lumMod val="95000"/>
                  </a:schemeClr>
                </a:solidFill>
              </a:rPr>
              <a:t>实战</a:t>
            </a: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中</a:t>
            </a:r>
            <a:r>
              <a:rPr lang="zh-CN" altLang="zh-CN" sz="2000" b="1" dirty="0">
                <a:solidFill>
                  <a:schemeClr val="bg1">
                    <a:lumMod val="95000"/>
                  </a:schemeClr>
                </a:solidFill>
              </a:rPr>
              <a:t>学习行业知识，增强业务与数据科学的结合能力</a:t>
            </a:r>
            <a:endParaRPr lang="zh-CN" altLang="en-US" sz="2000" b="1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D62AF01-1970-8316-4865-B1A9BAAD88B5}"/>
              </a:ext>
            </a:extLst>
          </p:cNvPr>
          <p:cNvSpPr/>
          <p:nvPr/>
        </p:nvSpPr>
        <p:spPr>
          <a:xfrm>
            <a:off x="677044" y="1520783"/>
            <a:ext cx="6571293" cy="58196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2000" b="1" dirty="0">
                <a:solidFill>
                  <a:schemeClr val="bg1">
                    <a:lumMod val="95000"/>
                  </a:schemeClr>
                </a:solidFill>
              </a:rPr>
              <a:t>培养解决方案思维，完善数据侧端到端的能力</a:t>
            </a:r>
            <a:endParaRPr lang="zh-CN" altLang="en-US" sz="2000" b="1" dirty="0"/>
          </a:p>
        </p:txBody>
      </p:sp>
      <p:cxnSp>
        <p:nvCxnSpPr>
          <p:cNvPr id="10" name="连接符: 肘形 9">
            <a:extLst>
              <a:ext uri="{FF2B5EF4-FFF2-40B4-BE49-F238E27FC236}">
                <a16:creationId xmlns:a16="http://schemas.microsoft.com/office/drawing/2014/main" id="{5F10BC07-4255-AD79-10AD-FA931292F5DA}"/>
              </a:ext>
            </a:extLst>
          </p:cNvPr>
          <p:cNvCxnSpPr>
            <a:stCxn id="4" idx="0"/>
            <a:endCxn id="5" idx="2"/>
          </p:cNvCxnSpPr>
          <p:nvPr/>
        </p:nvCxnSpPr>
        <p:spPr>
          <a:xfrm rot="16200000" flipV="1">
            <a:off x="3850909" y="5793911"/>
            <a:ext cx="225117" cy="1550"/>
          </a:xfrm>
          <a:prstGeom prst="bentConnector3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连接符: 肘形 10">
            <a:extLst>
              <a:ext uri="{FF2B5EF4-FFF2-40B4-BE49-F238E27FC236}">
                <a16:creationId xmlns:a16="http://schemas.microsoft.com/office/drawing/2014/main" id="{695EF43E-023E-E799-C8F0-DA1558D72767}"/>
              </a:ext>
            </a:extLst>
          </p:cNvPr>
          <p:cNvCxnSpPr>
            <a:cxnSpLocks/>
            <a:stCxn id="39" idx="0"/>
            <a:endCxn id="6" idx="2"/>
          </p:cNvCxnSpPr>
          <p:nvPr/>
        </p:nvCxnSpPr>
        <p:spPr>
          <a:xfrm rot="5400000" flipH="1" flipV="1">
            <a:off x="3826734" y="4142684"/>
            <a:ext cx="267780" cy="1"/>
          </a:xfrm>
          <a:prstGeom prst="bentConnector3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连接符: 肘形 14">
            <a:extLst>
              <a:ext uri="{FF2B5EF4-FFF2-40B4-BE49-F238E27FC236}">
                <a16:creationId xmlns:a16="http://schemas.microsoft.com/office/drawing/2014/main" id="{17863491-F1FD-0232-D94A-63E8C8F69B9F}"/>
              </a:ext>
            </a:extLst>
          </p:cNvPr>
          <p:cNvCxnSpPr>
            <a:cxnSpLocks/>
            <a:stCxn id="6" idx="0"/>
            <a:endCxn id="7" idx="2"/>
          </p:cNvCxnSpPr>
          <p:nvPr/>
        </p:nvCxnSpPr>
        <p:spPr>
          <a:xfrm rot="5400000" flipH="1" flipV="1">
            <a:off x="3768285" y="3232422"/>
            <a:ext cx="386745" cy="2065"/>
          </a:xfrm>
          <a:prstGeom prst="bentConnector3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53E2BF38-ECE0-8081-2112-D03C46A9161F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rot="5400000" flipH="1" flipV="1">
            <a:off x="3785009" y="2280432"/>
            <a:ext cx="355362" cy="1"/>
          </a:xfrm>
          <a:prstGeom prst="bentConnector3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32151EB2-5884-CAF0-6ABD-B540A4A047A0}"/>
              </a:ext>
            </a:extLst>
          </p:cNvPr>
          <p:cNvSpPr/>
          <p:nvPr/>
        </p:nvSpPr>
        <p:spPr>
          <a:xfrm>
            <a:off x="537561" y="231241"/>
            <a:ext cx="5085473" cy="825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</a:rPr>
              <a:t>如何培养数据科学家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A407255-1A0B-E819-C703-34F7D2C91ABB}"/>
              </a:ext>
            </a:extLst>
          </p:cNvPr>
          <p:cNvSpPr txBox="1"/>
          <p:nvPr/>
        </p:nvSpPr>
        <p:spPr>
          <a:xfrm>
            <a:off x="5718852" y="507966"/>
            <a:ext cx="47349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2400" b="1" dirty="0">
                <a:solidFill>
                  <a:srgbClr val="FFFF00"/>
                </a:solidFill>
              </a:rPr>
              <a:t>在不同的阶段练习好不同的技能</a:t>
            </a:r>
            <a:endParaRPr lang="zh-CN" altLang="en-US" sz="2400" b="1" dirty="0">
              <a:solidFill>
                <a:srgbClr val="FFFF00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7E44713-2751-F155-35D1-6D7DB2AF5E6A}"/>
              </a:ext>
            </a:extLst>
          </p:cNvPr>
          <p:cNvSpPr txBox="1"/>
          <p:nvPr/>
        </p:nvSpPr>
        <p:spPr>
          <a:xfrm>
            <a:off x="8131625" y="1520784"/>
            <a:ext cx="3610864" cy="1519295"/>
          </a:xfrm>
          <a:prstGeom prst="rect">
            <a:avLst/>
          </a:prstGeom>
          <a:solidFill>
            <a:srgbClr val="00B050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anchor="ctr" anchorCtr="0">
            <a:noAutofit/>
          </a:bodyPr>
          <a:lstStyle/>
          <a:p>
            <a:pPr lvl="0" algn="ctr">
              <a:spcAft>
                <a:spcPts val="600"/>
              </a:spcAft>
            </a:pPr>
            <a:r>
              <a:rPr lang="zh-CN" altLang="en-US" b="1" kern="1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学习方法</a:t>
            </a:r>
            <a:endParaRPr lang="en-US" altLang="zh-CN" b="1" kern="100" dirty="0">
              <a:solidFill>
                <a:schemeClr val="bg1">
                  <a:lumMod val="95000"/>
                </a:schemeClr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lvl="0" indent="-285750" algn="ctr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从相关行业的文献学习</a:t>
            </a:r>
            <a:endParaRPr lang="en-US" altLang="zh-CN" sz="1600" kern="100" dirty="0">
              <a:solidFill>
                <a:schemeClr val="bg1">
                  <a:lumMod val="95000"/>
                </a:schemeClr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lvl="0" indent="-285750" algn="ctr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en-US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从跟</a:t>
            </a: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客户</a:t>
            </a:r>
            <a:r>
              <a:rPr lang="zh-CN" altLang="en-US" sz="1600" kern="1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的交流中</a:t>
            </a: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学习</a:t>
            </a:r>
            <a:endParaRPr lang="en-US" altLang="zh-CN" sz="1600" kern="100" dirty="0">
              <a:solidFill>
                <a:schemeClr val="bg1">
                  <a:lumMod val="95000"/>
                </a:schemeClr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lvl="0" indent="-285750" algn="ctr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从国家</a:t>
            </a:r>
            <a:r>
              <a:rPr lang="zh-CN" altLang="en-US" sz="1600" kern="1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重要文件</a:t>
            </a: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中学习</a:t>
            </a:r>
            <a:endParaRPr lang="zh-CN" altLang="zh-CN" kern="100" dirty="0">
              <a:solidFill>
                <a:schemeClr val="bg1">
                  <a:lumMod val="95000"/>
                </a:schemeClr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lvl="0" indent="-285750" algn="ctr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从其它</a:t>
            </a:r>
            <a:r>
              <a:rPr lang="zh-CN" altLang="en-US" sz="1600" kern="1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标杆</a:t>
            </a: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案例中学习</a:t>
            </a:r>
            <a:endParaRPr lang="zh-CN" altLang="zh-CN" kern="100" dirty="0">
              <a:solidFill>
                <a:schemeClr val="bg1">
                  <a:lumMod val="95000"/>
                </a:schemeClr>
              </a:solidFill>
              <a:effectLst/>
              <a:latin typeface="+mn-ea"/>
              <a:cs typeface="Times New Roman" panose="02020603050405020304" pitchFamily="18" charset="0"/>
            </a:endParaRP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08316DC0-D438-AA9F-D3F2-EAC88D201ABB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7248336" y="2749097"/>
            <a:ext cx="883287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>
            <a:extLst>
              <a:ext uri="{FF2B5EF4-FFF2-40B4-BE49-F238E27FC236}">
                <a16:creationId xmlns:a16="http://schemas.microsoft.com/office/drawing/2014/main" id="{6DBCE087-15E7-5014-D3F8-DD66AF078F44}"/>
              </a:ext>
            </a:extLst>
          </p:cNvPr>
          <p:cNvSpPr/>
          <p:nvPr/>
        </p:nvSpPr>
        <p:spPr>
          <a:xfrm>
            <a:off x="674977" y="4276574"/>
            <a:ext cx="6571293" cy="581968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sz="2000" b="1" dirty="0">
                <a:solidFill>
                  <a:schemeClr val="bg1">
                    <a:lumMod val="95000"/>
                  </a:schemeClr>
                </a:solidFill>
              </a:rPr>
              <a:t>学习</a:t>
            </a:r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</a:rPr>
              <a:t>AI</a:t>
            </a:r>
            <a:r>
              <a:rPr lang="zh-CN" altLang="zh-CN" sz="2000" b="1" dirty="0">
                <a:solidFill>
                  <a:schemeClr val="bg1">
                    <a:lumMod val="95000"/>
                  </a:schemeClr>
                </a:solidFill>
              </a:rPr>
              <a:t>模型，加强模型训练和部署的实践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41" name="连接符: 肘形 40">
            <a:extLst>
              <a:ext uri="{FF2B5EF4-FFF2-40B4-BE49-F238E27FC236}">
                <a16:creationId xmlns:a16="http://schemas.microsoft.com/office/drawing/2014/main" id="{D1DAFFFB-1903-0700-7112-913889973D67}"/>
              </a:ext>
            </a:extLst>
          </p:cNvPr>
          <p:cNvCxnSpPr>
            <a:cxnSpLocks/>
            <a:stCxn id="5" idx="0"/>
            <a:endCxn id="39" idx="2"/>
          </p:cNvCxnSpPr>
          <p:nvPr/>
        </p:nvCxnSpPr>
        <p:spPr>
          <a:xfrm rot="16200000" flipV="1">
            <a:off x="3840850" y="4978317"/>
            <a:ext cx="241617" cy="2068"/>
          </a:xfrm>
          <a:prstGeom prst="bentConnector3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E10C6D55-2634-3EB5-576F-A9C8A6DB3EBC}"/>
              </a:ext>
            </a:extLst>
          </p:cNvPr>
          <p:cNvSpPr txBox="1"/>
          <p:nvPr/>
        </p:nvSpPr>
        <p:spPr>
          <a:xfrm>
            <a:off x="8131625" y="3426826"/>
            <a:ext cx="3612932" cy="3062386"/>
          </a:xfrm>
          <a:prstGeom prst="rect">
            <a:avLst/>
          </a:prstGeom>
          <a:solidFill>
            <a:srgbClr val="0070C0"/>
          </a:solidFill>
        </p:spPr>
        <p:txBody>
          <a:bodyPr wrap="square" anchor="ctr" anchorCtr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zh-CN" altLang="en-US" sz="2000" b="1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学习课程</a:t>
            </a:r>
            <a:endParaRPr lang="en-US" altLang="zh-CN" sz="2000" b="1" kern="100" dirty="0">
              <a:solidFill>
                <a:schemeClr val="bg1">
                  <a:lumMod val="9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程序设计、</a:t>
            </a:r>
            <a:r>
              <a:rPr lang="zh-CN" altLang="en-US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数据结构、</a:t>
            </a: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软件工程</a:t>
            </a:r>
            <a:endParaRPr lang="en-US" altLang="zh-CN" sz="1600" kern="100" dirty="0">
              <a:solidFill>
                <a:schemeClr val="bg1">
                  <a:lumMod val="9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数据管理、</a:t>
            </a:r>
            <a:r>
              <a:rPr lang="zh-CN" altLang="en-US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云计算、</a:t>
            </a: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大数据平台</a:t>
            </a:r>
            <a:endParaRPr lang="zh-CN" altLang="en-US" sz="1600" kern="100" dirty="0">
              <a:solidFill>
                <a:schemeClr val="bg1">
                  <a:lumMod val="9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数据挖掘、机器学习</a:t>
            </a:r>
            <a:r>
              <a:rPr lang="zh-CN" altLang="en-US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、</a:t>
            </a:r>
            <a:r>
              <a:rPr lang="zh-CN" altLang="zh-CN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数据可视化</a:t>
            </a:r>
            <a:endParaRPr lang="en-US" altLang="zh-CN" sz="1600" kern="100" dirty="0">
              <a:solidFill>
                <a:schemeClr val="bg1">
                  <a:lumMod val="9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CN" sz="1600" kern="100" dirty="0">
              <a:solidFill>
                <a:schemeClr val="bg1">
                  <a:lumMod val="9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zh-CN" altLang="en-US" sz="2000" b="1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科研实践</a:t>
            </a:r>
            <a:endParaRPr lang="en-US" altLang="zh-CN" sz="2000" b="1" kern="100" dirty="0">
              <a:solidFill>
                <a:schemeClr val="bg1">
                  <a:lumMod val="9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ctr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开展课程设计、参加科研项目</a:t>
            </a:r>
            <a:endParaRPr lang="en-US" altLang="zh-CN" sz="1600" kern="100" dirty="0">
              <a:solidFill>
                <a:schemeClr val="bg1">
                  <a:lumMod val="9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ctr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600" kern="1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参加学术会议、企业访问实习</a:t>
            </a:r>
            <a:endParaRPr lang="en-US" altLang="zh-CN" sz="1600" kern="100" dirty="0">
              <a:solidFill>
                <a:schemeClr val="bg1">
                  <a:lumMod val="95000"/>
                </a:schemeClr>
              </a:solidFill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6" name="右大括号 45">
            <a:extLst>
              <a:ext uri="{FF2B5EF4-FFF2-40B4-BE49-F238E27FC236}">
                <a16:creationId xmlns:a16="http://schemas.microsoft.com/office/drawing/2014/main" id="{6C584489-6708-6942-C1BA-9C85561F852D}"/>
              </a:ext>
            </a:extLst>
          </p:cNvPr>
          <p:cNvSpPr/>
          <p:nvPr/>
        </p:nvSpPr>
        <p:spPr>
          <a:xfrm>
            <a:off x="7403902" y="3717810"/>
            <a:ext cx="362717" cy="2654829"/>
          </a:xfrm>
          <a:prstGeom prst="rightBrac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797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7712CDBD-BF31-6214-BACA-4E4B18F84099}"/>
              </a:ext>
            </a:extLst>
          </p:cNvPr>
          <p:cNvGrpSpPr/>
          <p:nvPr/>
        </p:nvGrpSpPr>
        <p:grpSpPr>
          <a:xfrm>
            <a:off x="387454" y="1825016"/>
            <a:ext cx="5163690" cy="4043769"/>
            <a:chOff x="3177841" y="2268026"/>
            <a:chExt cx="4588618" cy="3450339"/>
          </a:xfrm>
        </p:grpSpPr>
        <p:pic>
          <p:nvPicPr>
            <p:cNvPr id="2" name="图片 1" descr="Brain Head Science · Free vector graphic on Pixabay">
              <a:extLst>
                <a:ext uri="{FF2B5EF4-FFF2-40B4-BE49-F238E27FC236}">
                  <a16:creationId xmlns:a16="http://schemas.microsoft.com/office/drawing/2014/main" id="{768BD0C5-7328-376A-608C-2743190C58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628" b="14719"/>
            <a:stretch/>
          </p:blipFill>
          <p:spPr>
            <a:xfrm flipH="1">
              <a:off x="6729684" y="3816702"/>
              <a:ext cx="1036775" cy="1436151"/>
            </a:xfrm>
            <a:prstGeom prst="rect">
              <a:avLst/>
            </a:prstGeom>
          </p:spPr>
        </p:pic>
        <p:pic>
          <p:nvPicPr>
            <p:cNvPr id="3" name="Picture 5" descr="C:\Users\yuzheng\Desktop\LBSN images\trajectories-clusters.png">
              <a:extLst>
                <a:ext uri="{FF2B5EF4-FFF2-40B4-BE49-F238E27FC236}">
                  <a16:creationId xmlns:a16="http://schemas.microsoft.com/office/drawing/2014/main" id="{C6EC4A11-9C94-1D2F-F0C3-EEFA972CDFF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162"/>
            <a:stretch/>
          </p:blipFill>
          <p:spPr bwMode="auto">
            <a:xfrm>
              <a:off x="6266025" y="2641443"/>
              <a:ext cx="1402912" cy="950843"/>
            </a:xfrm>
            <a:prstGeom prst="rect">
              <a:avLst/>
            </a:prstGeom>
            <a:noFill/>
          </p:spPr>
        </p:pic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4C546A30-49ED-BA21-C91D-307068549B9B}"/>
                </a:ext>
              </a:extLst>
            </p:cNvPr>
            <p:cNvGrpSpPr/>
            <p:nvPr/>
          </p:nvGrpSpPr>
          <p:grpSpPr>
            <a:xfrm>
              <a:off x="3177841" y="2268026"/>
              <a:ext cx="3172557" cy="3450339"/>
              <a:chOff x="2460169" y="1462483"/>
              <a:chExt cx="3172557" cy="3450339"/>
            </a:xfrm>
          </p:grpSpPr>
          <p:pic>
            <p:nvPicPr>
              <p:cNvPr id="5" name="图片 4" descr="Brain Head Science · Free vector graphic on Pixabay">
                <a:extLst>
                  <a:ext uri="{FF2B5EF4-FFF2-40B4-BE49-F238E27FC236}">
                    <a16:creationId xmlns:a16="http://schemas.microsoft.com/office/drawing/2014/main" id="{AADCEA02-2DCE-7023-E844-6981D8F8884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924" t="-1" b="30318"/>
              <a:stretch/>
            </p:blipFill>
            <p:spPr>
              <a:xfrm>
                <a:off x="2460169" y="1462483"/>
                <a:ext cx="3172557" cy="3450339"/>
              </a:xfrm>
              <a:prstGeom prst="rect">
                <a:avLst/>
              </a:prstGeom>
            </p:spPr>
          </p:pic>
          <p:sp>
            <p:nvSpPr>
              <p:cNvPr id="6" name="圆柱形 31">
                <a:extLst>
                  <a:ext uri="{FF2B5EF4-FFF2-40B4-BE49-F238E27FC236}">
                    <a16:creationId xmlns:a16="http://schemas.microsoft.com/office/drawing/2014/main" id="{1E1E2985-64DC-D7E8-2E6D-D1A26CB18CA6}"/>
                  </a:ext>
                </a:extLst>
              </p:cNvPr>
              <p:cNvSpPr/>
              <p:nvPr/>
            </p:nvSpPr>
            <p:spPr>
              <a:xfrm>
                <a:off x="3384443" y="2530396"/>
                <a:ext cx="1015838" cy="410544"/>
              </a:xfrm>
              <a:prstGeom prst="can">
                <a:avLst>
                  <a:gd name="adj" fmla="val 21153"/>
                </a:avLst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</a:rPr>
                  <a:t>知识体系</a:t>
                </a:r>
              </a:p>
            </p:txBody>
          </p:sp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2C21090E-C032-FAC2-1AB9-A73EEF52F8A8}"/>
                  </a:ext>
                </a:extLst>
              </p:cNvPr>
              <p:cNvGrpSpPr/>
              <p:nvPr/>
            </p:nvGrpSpPr>
            <p:grpSpPr>
              <a:xfrm>
                <a:off x="2941011" y="3160063"/>
                <a:ext cx="870720" cy="825795"/>
                <a:chOff x="1593749" y="1799090"/>
                <a:chExt cx="849086" cy="828749"/>
              </a:xfrm>
              <a:solidFill>
                <a:srgbClr val="00B0F0"/>
              </a:solidFill>
            </p:grpSpPr>
            <p:sp>
              <p:nvSpPr>
                <p:cNvPr id="23" name="太阳形 22">
                  <a:extLst>
                    <a:ext uri="{FF2B5EF4-FFF2-40B4-BE49-F238E27FC236}">
                      <a16:creationId xmlns:a16="http://schemas.microsoft.com/office/drawing/2014/main" id="{8C03E7FA-A112-15F9-60F2-F5F3E14A0883}"/>
                    </a:ext>
                  </a:extLst>
                </p:cNvPr>
                <p:cNvSpPr/>
                <p:nvPr/>
              </p:nvSpPr>
              <p:spPr>
                <a:xfrm>
                  <a:off x="1593749" y="1799090"/>
                  <a:ext cx="849086" cy="828749"/>
                </a:xfrm>
                <a:prstGeom prst="sun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" name="矩形 23">
                  <a:extLst>
                    <a:ext uri="{FF2B5EF4-FFF2-40B4-BE49-F238E27FC236}">
                      <a16:creationId xmlns:a16="http://schemas.microsoft.com/office/drawing/2014/main" id="{B7629F4C-7F91-5CAC-34DD-8D371422AE80}"/>
                    </a:ext>
                  </a:extLst>
                </p:cNvPr>
                <p:cNvSpPr/>
                <p:nvPr/>
              </p:nvSpPr>
              <p:spPr>
                <a:xfrm>
                  <a:off x="1755958" y="2011787"/>
                  <a:ext cx="511930" cy="41094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创新能力</a:t>
                  </a:r>
                </a:p>
              </p:txBody>
            </p:sp>
          </p:grp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4235CE8B-EE5C-D5E7-ADCC-6C352B834C3C}"/>
                  </a:ext>
                </a:extLst>
              </p:cNvPr>
              <p:cNvGrpSpPr/>
              <p:nvPr/>
            </p:nvGrpSpPr>
            <p:grpSpPr>
              <a:xfrm>
                <a:off x="2779219" y="1739702"/>
                <a:ext cx="870720" cy="825795"/>
                <a:chOff x="1446164" y="1869094"/>
                <a:chExt cx="849086" cy="828749"/>
              </a:xfrm>
              <a:solidFill>
                <a:srgbClr val="00B050"/>
              </a:solidFill>
            </p:grpSpPr>
            <p:sp>
              <p:nvSpPr>
                <p:cNvPr id="21" name="太阳形 20">
                  <a:extLst>
                    <a:ext uri="{FF2B5EF4-FFF2-40B4-BE49-F238E27FC236}">
                      <a16:creationId xmlns:a16="http://schemas.microsoft.com/office/drawing/2014/main" id="{27F6ED3F-7983-0E11-20B2-59895D63EEBA}"/>
                    </a:ext>
                  </a:extLst>
                </p:cNvPr>
                <p:cNvSpPr/>
                <p:nvPr/>
              </p:nvSpPr>
              <p:spPr>
                <a:xfrm>
                  <a:off x="1446164" y="1869094"/>
                  <a:ext cx="849086" cy="828749"/>
                </a:xfrm>
                <a:prstGeom prst="sun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/>
                </a:p>
              </p:txBody>
            </p:sp>
            <p:sp>
              <p:nvSpPr>
                <p:cNvPr id="22" name="矩形 21">
                  <a:extLst>
                    <a:ext uri="{FF2B5EF4-FFF2-40B4-BE49-F238E27FC236}">
                      <a16:creationId xmlns:a16="http://schemas.microsoft.com/office/drawing/2014/main" id="{DD17DC6E-03F2-9170-3524-FD8DCC230041}"/>
                    </a:ext>
                  </a:extLst>
                </p:cNvPr>
                <p:cNvSpPr/>
                <p:nvPr/>
              </p:nvSpPr>
              <p:spPr>
                <a:xfrm>
                  <a:off x="1616719" y="2077866"/>
                  <a:ext cx="511930" cy="41094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学习能力</a:t>
                  </a:r>
                </a:p>
              </p:txBody>
            </p:sp>
          </p:grp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99DB2231-A50B-B128-1079-3F46CE90B8F9}"/>
                  </a:ext>
                </a:extLst>
              </p:cNvPr>
              <p:cNvGrpSpPr/>
              <p:nvPr/>
            </p:nvGrpSpPr>
            <p:grpSpPr>
              <a:xfrm>
                <a:off x="4163300" y="1749666"/>
                <a:ext cx="870720" cy="825795"/>
                <a:chOff x="1358900" y="1869094"/>
                <a:chExt cx="849086" cy="828749"/>
              </a:xfrm>
              <a:solidFill>
                <a:srgbClr val="7030A0"/>
              </a:solidFill>
            </p:grpSpPr>
            <p:sp>
              <p:nvSpPr>
                <p:cNvPr id="19" name="太阳形 18">
                  <a:extLst>
                    <a:ext uri="{FF2B5EF4-FFF2-40B4-BE49-F238E27FC236}">
                      <a16:creationId xmlns:a16="http://schemas.microsoft.com/office/drawing/2014/main" id="{8FE6E27A-4A21-DFE1-A8B3-71FBC3C46EA2}"/>
                    </a:ext>
                  </a:extLst>
                </p:cNvPr>
                <p:cNvSpPr/>
                <p:nvPr/>
              </p:nvSpPr>
              <p:spPr>
                <a:xfrm>
                  <a:off x="1358900" y="1869094"/>
                  <a:ext cx="849086" cy="828749"/>
                </a:xfrm>
                <a:prstGeom prst="sun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/>
                </a:p>
              </p:txBody>
            </p:sp>
            <p:sp>
              <p:nvSpPr>
                <p:cNvPr id="20" name="矩形 19">
                  <a:extLst>
                    <a:ext uri="{FF2B5EF4-FFF2-40B4-BE49-F238E27FC236}">
                      <a16:creationId xmlns:a16="http://schemas.microsoft.com/office/drawing/2014/main" id="{6B074B6B-0C3A-ECD7-707C-9471A33D097C}"/>
                    </a:ext>
                  </a:extLst>
                </p:cNvPr>
                <p:cNvSpPr/>
                <p:nvPr/>
              </p:nvSpPr>
              <p:spPr>
                <a:xfrm>
                  <a:off x="1534582" y="2077866"/>
                  <a:ext cx="511930" cy="41094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认知能力</a:t>
                  </a:r>
                </a:p>
              </p:txBody>
            </p:sp>
          </p:grp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4E9A3D4C-3EB9-1B3D-AD2B-9DAD652E034B}"/>
                  </a:ext>
                </a:extLst>
              </p:cNvPr>
              <p:cNvGrpSpPr/>
              <p:nvPr/>
            </p:nvGrpSpPr>
            <p:grpSpPr>
              <a:xfrm>
                <a:off x="4220122" y="3193796"/>
                <a:ext cx="870720" cy="825795"/>
                <a:chOff x="1358900" y="1869094"/>
                <a:chExt cx="849086" cy="828749"/>
              </a:xfrm>
              <a:solidFill>
                <a:srgbClr val="C00000"/>
              </a:solidFill>
            </p:grpSpPr>
            <p:sp>
              <p:nvSpPr>
                <p:cNvPr id="17" name="太阳形 16">
                  <a:extLst>
                    <a:ext uri="{FF2B5EF4-FFF2-40B4-BE49-F238E27FC236}">
                      <a16:creationId xmlns:a16="http://schemas.microsoft.com/office/drawing/2014/main" id="{9183380A-801F-6DE5-C05A-37B324D18D5B}"/>
                    </a:ext>
                  </a:extLst>
                </p:cNvPr>
                <p:cNvSpPr/>
                <p:nvPr/>
              </p:nvSpPr>
              <p:spPr>
                <a:xfrm>
                  <a:off x="1358900" y="1869094"/>
                  <a:ext cx="849086" cy="828749"/>
                </a:xfrm>
                <a:prstGeom prst="sun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 b="1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0AB0CBB3-FFFB-493C-67AB-2B568BEA9572}"/>
                    </a:ext>
                  </a:extLst>
                </p:cNvPr>
                <p:cNvSpPr/>
                <p:nvPr/>
              </p:nvSpPr>
              <p:spPr>
                <a:xfrm>
                  <a:off x="1534582" y="2077866"/>
                  <a:ext cx="511930" cy="41094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zh-CN" altLang="en-US" sz="1400" b="1" dirty="0">
                      <a:solidFill>
                        <a:schemeClr val="bg1"/>
                      </a:solidFill>
                    </a:rPr>
                    <a:t>沟通能力</a:t>
                  </a:r>
                </a:p>
              </p:txBody>
            </p:sp>
          </p:grpSp>
          <p:sp>
            <p:nvSpPr>
              <p:cNvPr id="11" name="弧形 10">
                <a:extLst>
                  <a:ext uri="{FF2B5EF4-FFF2-40B4-BE49-F238E27FC236}">
                    <a16:creationId xmlns:a16="http://schemas.microsoft.com/office/drawing/2014/main" id="{0975AB04-698A-E792-DD71-32F2FDF1EF41}"/>
                  </a:ext>
                </a:extLst>
              </p:cNvPr>
              <p:cNvSpPr/>
              <p:nvPr/>
            </p:nvSpPr>
            <p:spPr>
              <a:xfrm rot="14862479">
                <a:off x="3160671" y="2749504"/>
                <a:ext cx="656582" cy="659015"/>
              </a:xfrm>
              <a:prstGeom prst="arc">
                <a:avLst>
                  <a:gd name="adj1" fmla="val 14940049"/>
                  <a:gd name="adj2" fmla="val 191463"/>
                </a:avLst>
              </a:prstGeom>
              <a:ln w="12700">
                <a:solidFill>
                  <a:srgbClr val="00B0F0"/>
                </a:solidFill>
                <a:prstDash val="dash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4400"/>
              </a:p>
            </p:txBody>
          </p:sp>
          <p:sp>
            <p:nvSpPr>
              <p:cNvPr id="12" name="弧形 11">
                <a:extLst>
                  <a:ext uri="{FF2B5EF4-FFF2-40B4-BE49-F238E27FC236}">
                    <a16:creationId xmlns:a16="http://schemas.microsoft.com/office/drawing/2014/main" id="{A8C9A29B-B069-53A9-9C45-BBD763165A27}"/>
                  </a:ext>
                </a:extLst>
              </p:cNvPr>
              <p:cNvSpPr/>
              <p:nvPr/>
            </p:nvSpPr>
            <p:spPr>
              <a:xfrm rot="3681563">
                <a:off x="3378087" y="2823724"/>
                <a:ext cx="581230" cy="639269"/>
              </a:xfrm>
              <a:prstGeom prst="arc">
                <a:avLst>
                  <a:gd name="adj1" fmla="val 15801830"/>
                  <a:gd name="adj2" fmla="val 1787306"/>
                </a:avLst>
              </a:prstGeom>
              <a:ln w="12700">
                <a:solidFill>
                  <a:srgbClr val="00B0F0"/>
                </a:solidFill>
                <a:prstDash val="dash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4400"/>
              </a:p>
            </p:txBody>
          </p:sp>
          <p:sp>
            <p:nvSpPr>
              <p:cNvPr id="13" name="弧形 12">
                <a:extLst>
                  <a:ext uri="{FF2B5EF4-FFF2-40B4-BE49-F238E27FC236}">
                    <a16:creationId xmlns:a16="http://schemas.microsoft.com/office/drawing/2014/main" id="{F9C44952-7EB1-EE99-29A7-9FDA549266CD}"/>
                  </a:ext>
                </a:extLst>
              </p:cNvPr>
              <p:cNvSpPr/>
              <p:nvPr/>
            </p:nvSpPr>
            <p:spPr>
              <a:xfrm rot="18519892">
                <a:off x="3612178" y="1810325"/>
                <a:ext cx="780685" cy="969966"/>
              </a:xfrm>
              <a:prstGeom prst="arc">
                <a:avLst>
                  <a:gd name="adj1" fmla="val 15561476"/>
                  <a:gd name="adj2" fmla="val 217790"/>
                </a:avLst>
              </a:prstGeom>
              <a:ln w="12700">
                <a:solidFill>
                  <a:srgbClr val="7030A0"/>
                </a:solidFill>
                <a:prstDash val="dash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4400"/>
              </a:p>
            </p:txBody>
          </p:sp>
          <p:sp>
            <p:nvSpPr>
              <p:cNvPr id="14" name="弧形 13">
                <a:extLst>
                  <a:ext uri="{FF2B5EF4-FFF2-40B4-BE49-F238E27FC236}">
                    <a16:creationId xmlns:a16="http://schemas.microsoft.com/office/drawing/2014/main" id="{7BA91DD2-FA77-C37A-A370-6AAE3F5E8035}"/>
                  </a:ext>
                </a:extLst>
              </p:cNvPr>
              <p:cNvSpPr/>
              <p:nvPr/>
            </p:nvSpPr>
            <p:spPr>
              <a:xfrm rot="10800000">
                <a:off x="3086906" y="2189276"/>
                <a:ext cx="500106" cy="568484"/>
              </a:xfrm>
              <a:prstGeom prst="arc">
                <a:avLst>
                  <a:gd name="adj1" fmla="val 16005330"/>
                  <a:gd name="adj2" fmla="val 1640466"/>
                </a:avLst>
              </a:prstGeom>
              <a:ln w="12700">
                <a:solidFill>
                  <a:srgbClr val="00B050"/>
                </a:solidFill>
                <a:prstDash val="dash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4400"/>
              </a:p>
            </p:txBody>
          </p:sp>
          <p:sp>
            <p:nvSpPr>
              <p:cNvPr id="15" name="弧形 14">
                <a:extLst>
                  <a:ext uri="{FF2B5EF4-FFF2-40B4-BE49-F238E27FC236}">
                    <a16:creationId xmlns:a16="http://schemas.microsoft.com/office/drawing/2014/main" id="{9764307F-3455-C924-81F5-23E1BDBF4FA7}"/>
                  </a:ext>
                </a:extLst>
              </p:cNvPr>
              <p:cNvSpPr/>
              <p:nvPr/>
            </p:nvSpPr>
            <p:spPr>
              <a:xfrm rot="1391772">
                <a:off x="4416859" y="2501660"/>
                <a:ext cx="529738" cy="910785"/>
              </a:xfrm>
              <a:prstGeom prst="arc">
                <a:avLst>
                  <a:gd name="adj1" fmla="val 15801830"/>
                  <a:gd name="adj2" fmla="val 3145935"/>
                </a:avLst>
              </a:prstGeom>
              <a:ln w="12700">
                <a:solidFill>
                  <a:srgbClr val="C00000"/>
                </a:solidFill>
                <a:prstDash val="dash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4400"/>
              </a:p>
            </p:txBody>
          </p:sp>
          <p:sp>
            <p:nvSpPr>
              <p:cNvPr id="16" name="弧形 15">
                <a:extLst>
                  <a:ext uri="{FF2B5EF4-FFF2-40B4-BE49-F238E27FC236}">
                    <a16:creationId xmlns:a16="http://schemas.microsoft.com/office/drawing/2014/main" id="{9196292E-B04F-0773-FD74-1D978B3E2F2F}"/>
                  </a:ext>
                </a:extLst>
              </p:cNvPr>
              <p:cNvSpPr/>
              <p:nvPr/>
            </p:nvSpPr>
            <p:spPr>
              <a:xfrm rot="12471683">
                <a:off x="4045125" y="2753734"/>
                <a:ext cx="662697" cy="652934"/>
              </a:xfrm>
              <a:prstGeom prst="arc">
                <a:avLst>
                  <a:gd name="adj1" fmla="val 14940049"/>
                  <a:gd name="adj2" fmla="val 21195430"/>
                </a:avLst>
              </a:prstGeom>
              <a:ln w="12700">
                <a:solidFill>
                  <a:srgbClr val="C00000"/>
                </a:solidFill>
                <a:prstDash val="dash"/>
                <a:headEnd type="triangl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4400"/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3C93E6A1-D203-CAF7-7DE6-2EEC6411CFD3}"/>
                </a:ext>
              </a:extLst>
            </p:cNvPr>
            <p:cNvGrpSpPr/>
            <p:nvPr/>
          </p:nvGrpSpPr>
          <p:grpSpPr>
            <a:xfrm>
              <a:off x="5824065" y="4347347"/>
              <a:ext cx="895269" cy="308323"/>
              <a:chOff x="5178830" y="3164651"/>
              <a:chExt cx="2219101" cy="308323"/>
            </a:xfrm>
          </p:grpSpPr>
          <p:cxnSp>
            <p:nvCxnSpPr>
              <p:cNvPr id="26" name="直接箭头连接符 25">
                <a:extLst>
                  <a:ext uri="{FF2B5EF4-FFF2-40B4-BE49-F238E27FC236}">
                    <a16:creationId xmlns:a16="http://schemas.microsoft.com/office/drawing/2014/main" id="{C9EC8649-6153-4A8B-60F9-21A518E03B31}"/>
                  </a:ext>
                </a:extLst>
              </p:cNvPr>
              <p:cNvCxnSpPr/>
              <p:nvPr/>
            </p:nvCxnSpPr>
            <p:spPr>
              <a:xfrm flipH="1" flipV="1">
                <a:off x="5178830" y="3164651"/>
                <a:ext cx="2160036" cy="17417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箭头连接符 26">
                <a:extLst>
                  <a:ext uri="{FF2B5EF4-FFF2-40B4-BE49-F238E27FC236}">
                    <a16:creationId xmlns:a16="http://schemas.microsoft.com/office/drawing/2014/main" id="{C33B1E3D-EA80-3453-82B8-F38FDB9C38DC}"/>
                  </a:ext>
                </a:extLst>
              </p:cNvPr>
              <p:cNvCxnSpPr/>
              <p:nvPr/>
            </p:nvCxnSpPr>
            <p:spPr>
              <a:xfrm>
                <a:off x="5197237" y="3472974"/>
                <a:ext cx="2200694" cy="0"/>
              </a:xfrm>
              <a:prstGeom prst="straightConnector1">
                <a:avLst/>
              </a:prstGeom>
              <a:ln w="19050">
                <a:solidFill>
                  <a:srgbClr val="C00000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5C53962A-63CC-9FDC-2CA0-A7363AB8DFE4}"/>
                </a:ext>
              </a:extLst>
            </p:cNvPr>
            <p:cNvSpPr/>
            <p:nvPr/>
          </p:nvSpPr>
          <p:spPr>
            <a:xfrm>
              <a:off x="6151766" y="4357164"/>
              <a:ext cx="452690" cy="2649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语言</a:t>
              </a: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A829F100-1DA6-1782-376A-DEA2720F9382}"/>
                </a:ext>
              </a:extLst>
            </p:cNvPr>
            <p:cNvSpPr/>
            <p:nvPr/>
          </p:nvSpPr>
          <p:spPr>
            <a:xfrm>
              <a:off x="5824065" y="2886032"/>
              <a:ext cx="452690" cy="2649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视觉</a:t>
              </a:r>
              <a:endParaRPr lang="en-US" altLang="zh-CN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3471EFC1-0E3F-857A-1E3A-E7112EA4AD09}"/>
                </a:ext>
              </a:extLst>
            </p:cNvPr>
            <p:cNvSpPr/>
            <p:nvPr/>
          </p:nvSpPr>
          <p:spPr>
            <a:xfrm>
              <a:off x="5614226" y="3758440"/>
              <a:ext cx="452690" cy="2649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/>
                <a:t>信息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9200D60-5737-C7FF-C0F0-945DA7D74444}"/>
                </a:ext>
              </a:extLst>
            </p:cNvPr>
            <p:cNvSpPr/>
            <p:nvPr/>
          </p:nvSpPr>
          <p:spPr>
            <a:xfrm>
              <a:off x="4388529" y="2715246"/>
              <a:ext cx="452690" cy="2649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/>
                <a:t>知识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200E030E-5D2C-8262-AD81-9254003B8D72}"/>
                </a:ext>
              </a:extLst>
            </p:cNvPr>
            <p:cNvSpPr/>
            <p:nvPr/>
          </p:nvSpPr>
          <p:spPr>
            <a:xfrm>
              <a:off x="3338690" y="3303770"/>
              <a:ext cx="452690" cy="2649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/>
                <a:t>沉淀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2CBDC0D4-B9A5-7C57-75F7-1068771BC9DC}"/>
                </a:ext>
              </a:extLst>
            </p:cNvPr>
            <p:cNvSpPr/>
            <p:nvPr/>
          </p:nvSpPr>
          <p:spPr>
            <a:xfrm>
              <a:off x="4058462" y="3769281"/>
              <a:ext cx="452690" cy="2649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/>
                <a:t>创造</a:t>
              </a: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007F648D-E3EF-845C-9BA3-80D59D439AF5}"/>
                </a:ext>
              </a:extLst>
            </p:cNvPr>
            <p:cNvSpPr/>
            <p:nvPr/>
          </p:nvSpPr>
          <p:spPr>
            <a:xfrm>
              <a:off x="4775936" y="3769281"/>
              <a:ext cx="452690" cy="2649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600" b="1" dirty="0"/>
                <a:t>调用</a:t>
              </a:r>
            </a:p>
          </p:txBody>
        </p:sp>
        <p:sp>
          <p:nvSpPr>
            <p:cNvPr id="35" name="弧形 34">
              <a:extLst>
                <a:ext uri="{FF2B5EF4-FFF2-40B4-BE49-F238E27FC236}">
                  <a16:creationId xmlns:a16="http://schemas.microsoft.com/office/drawing/2014/main" id="{3484FF1A-4ACE-8E2C-61F5-74E014A3F67E}"/>
                </a:ext>
              </a:extLst>
            </p:cNvPr>
            <p:cNvSpPr/>
            <p:nvPr/>
          </p:nvSpPr>
          <p:spPr>
            <a:xfrm rot="17100155">
              <a:off x="4610458" y="3156741"/>
              <a:ext cx="719392" cy="508019"/>
            </a:xfrm>
            <a:prstGeom prst="arc">
              <a:avLst/>
            </a:prstGeom>
            <a:ln w="12700">
              <a:solidFill>
                <a:srgbClr val="7030A0"/>
              </a:solidFill>
              <a:prstDash val="dash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36" name="矩形 35">
            <a:extLst>
              <a:ext uri="{FF2B5EF4-FFF2-40B4-BE49-F238E27FC236}">
                <a16:creationId xmlns:a16="http://schemas.microsoft.com/office/drawing/2014/main" id="{A6BC55AB-A4DB-7BCD-774F-55BE35B31D6A}"/>
              </a:ext>
            </a:extLst>
          </p:cNvPr>
          <p:cNvSpPr/>
          <p:nvPr/>
        </p:nvSpPr>
        <p:spPr>
          <a:xfrm>
            <a:off x="537561" y="231241"/>
            <a:ext cx="5085473" cy="825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</a:rPr>
              <a:t>如何培养数据科学家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DA6CB7F-B7AA-F75D-FAC7-0D3A4B441360}"/>
              </a:ext>
            </a:extLst>
          </p:cNvPr>
          <p:cNvSpPr txBox="1"/>
          <p:nvPr/>
        </p:nvSpPr>
        <p:spPr>
          <a:xfrm>
            <a:off x="6430447" y="558842"/>
            <a:ext cx="31970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提升四大基础能力</a:t>
            </a:r>
            <a:endParaRPr lang="en-US" altLang="zh-CN" sz="2400" b="1" dirty="0">
              <a:solidFill>
                <a:schemeClr val="bg1"/>
              </a:solidFill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AF6FEFAD-C299-17AD-E562-4A9F5E9CB658}"/>
              </a:ext>
            </a:extLst>
          </p:cNvPr>
          <p:cNvGrpSpPr/>
          <p:nvPr/>
        </p:nvGrpSpPr>
        <p:grpSpPr>
          <a:xfrm>
            <a:off x="6234543" y="2496531"/>
            <a:ext cx="5805963" cy="2534225"/>
            <a:chOff x="3004889" y="1022842"/>
            <a:chExt cx="7368767" cy="2534225"/>
          </a:xfrm>
        </p:grpSpPr>
        <p:sp>
          <p:nvSpPr>
            <p:cNvPr id="73" name="Rectangle 4">
              <a:extLst>
                <a:ext uri="{FF2B5EF4-FFF2-40B4-BE49-F238E27FC236}">
                  <a16:creationId xmlns:a16="http://schemas.microsoft.com/office/drawing/2014/main" id="{220C34A3-1E29-754F-D2A7-A7C75218B4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4889" y="1022842"/>
              <a:ext cx="1488769" cy="4134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600" b="1" dirty="0">
                  <a:solidFill>
                    <a:srgbClr val="FFFF00"/>
                  </a:solidFill>
                  <a:latin typeface="Arial" panose="020B0604020202020204" pitchFamily="34" charset="0"/>
                </a:rPr>
                <a:t>现实需求</a:t>
              </a:r>
              <a:endParaRPr kumimoji="0" lang="zh-CN" altLang="zh-CN" sz="12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74" name="肘形连接符 2">
              <a:extLst>
                <a:ext uri="{FF2B5EF4-FFF2-40B4-BE49-F238E27FC236}">
                  <a16:creationId xmlns:a16="http://schemas.microsoft.com/office/drawing/2014/main" id="{AC232C74-6A19-65F8-24F3-34B9DBBB7A60}"/>
                </a:ext>
              </a:extLst>
            </p:cNvPr>
            <p:cNvCxnSpPr>
              <a:stCxn id="73" idx="3"/>
            </p:cNvCxnSpPr>
            <p:nvPr/>
          </p:nvCxnSpPr>
          <p:spPr>
            <a:xfrm flipV="1">
              <a:off x="4493658" y="1228936"/>
              <a:ext cx="850472" cy="65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4A6A3754-4DB0-0081-1C92-137E1D01F980}"/>
                </a:ext>
              </a:extLst>
            </p:cNvPr>
            <p:cNvSpPr/>
            <p:nvPr/>
          </p:nvSpPr>
          <p:spPr>
            <a:xfrm>
              <a:off x="5035231" y="1044270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chemeClr val="bg1"/>
                  </a:solidFill>
                  <a:latin typeface="Arial" panose="020B0604020202020204" pitchFamily="34" charset="0"/>
                </a:rPr>
                <a:t>推出新的技术</a:t>
              </a:r>
              <a:endParaRPr lang="zh-CN" altLang="zh-CN" sz="16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48876C95-7D43-1912-4B6B-C05AD2042ED6}"/>
                </a:ext>
              </a:extLst>
            </p:cNvPr>
            <p:cNvSpPr/>
            <p:nvPr/>
          </p:nvSpPr>
          <p:spPr>
            <a:xfrm>
              <a:off x="7799729" y="1044269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chemeClr val="bg1"/>
                  </a:solidFill>
                  <a:latin typeface="Arial" panose="020B0604020202020204" pitchFamily="34" charset="0"/>
                </a:rPr>
                <a:t>产生成果</a:t>
              </a:r>
              <a:endParaRPr lang="zh-CN" altLang="zh-CN" sz="16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cxnSp>
          <p:nvCxnSpPr>
            <p:cNvPr id="77" name="肘形连接符 5">
              <a:extLst>
                <a:ext uri="{FF2B5EF4-FFF2-40B4-BE49-F238E27FC236}">
                  <a16:creationId xmlns:a16="http://schemas.microsoft.com/office/drawing/2014/main" id="{7C0F4224-1F6B-50D0-8B4E-FBAA5130C58A}"/>
                </a:ext>
              </a:extLst>
            </p:cNvPr>
            <p:cNvCxnSpPr>
              <a:stCxn id="75" idx="3"/>
              <a:endCxn id="76" idx="1"/>
            </p:cNvCxnSpPr>
            <p:nvPr/>
          </p:nvCxnSpPr>
          <p:spPr>
            <a:xfrm flipV="1">
              <a:off x="6451003" y="1213546"/>
              <a:ext cx="1348726" cy="1"/>
            </a:xfrm>
            <a:prstGeom prst="bentConnector3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B913CE25-9B53-71BC-3AD4-15EDE2E0816A}"/>
                </a:ext>
              </a:extLst>
            </p:cNvPr>
            <p:cNvSpPr/>
            <p:nvPr/>
          </p:nvSpPr>
          <p:spPr>
            <a:xfrm>
              <a:off x="7798823" y="1653543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rgbClr val="FF0000"/>
                  </a:solidFill>
                  <a:latin typeface="Arial" panose="020B0604020202020204" pitchFamily="34" charset="0"/>
                </a:rPr>
                <a:t>发表论文</a:t>
              </a:r>
              <a:endParaRPr lang="zh-CN" altLang="zh-CN" sz="1600" b="1" dirty="0">
                <a:solidFill>
                  <a:srgbClr val="FF0000"/>
                </a:solidFill>
                <a:latin typeface="Arial" panose="020B0604020202020204" pitchFamily="34" charset="0"/>
              </a:endParaRPr>
            </a:p>
          </p:txBody>
        </p:sp>
        <p:cxnSp>
          <p:nvCxnSpPr>
            <p:cNvPr id="79" name="肘形连接符 7">
              <a:extLst>
                <a:ext uri="{FF2B5EF4-FFF2-40B4-BE49-F238E27FC236}">
                  <a16:creationId xmlns:a16="http://schemas.microsoft.com/office/drawing/2014/main" id="{E1EBC72B-4EAB-A533-EBBB-B7FB87355D94}"/>
                </a:ext>
              </a:extLst>
            </p:cNvPr>
            <p:cNvCxnSpPr>
              <a:stCxn id="76" idx="2"/>
              <a:endCxn id="78" idx="0"/>
            </p:cNvCxnSpPr>
            <p:nvPr/>
          </p:nvCxnSpPr>
          <p:spPr>
            <a:xfrm rot="5400000">
              <a:off x="8166618" y="1517730"/>
              <a:ext cx="270720" cy="90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2B9A6AA6-52CA-ABE3-DE50-FEFDC48EF991}"/>
                </a:ext>
              </a:extLst>
            </p:cNvPr>
            <p:cNvSpPr/>
            <p:nvPr/>
          </p:nvSpPr>
          <p:spPr>
            <a:xfrm>
              <a:off x="3246320" y="2281281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chemeClr val="bg1"/>
                  </a:solidFill>
                  <a:latin typeface="Arial" panose="020B0604020202020204" pitchFamily="34" charset="0"/>
                </a:rPr>
                <a:t>定义问题</a:t>
              </a:r>
              <a:endParaRPr lang="zh-CN" altLang="zh-CN" sz="16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04718770-6377-1E35-FF0E-1088FFAD275A}"/>
                </a:ext>
              </a:extLst>
            </p:cNvPr>
            <p:cNvSpPr/>
            <p:nvPr/>
          </p:nvSpPr>
          <p:spPr>
            <a:xfrm>
              <a:off x="4820519" y="2281280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chemeClr val="bg1"/>
                  </a:solidFill>
                  <a:latin typeface="Arial" panose="020B0604020202020204" pitchFamily="34" charset="0"/>
                </a:rPr>
                <a:t>分析问题</a:t>
              </a:r>
              <a:endParaRPr lang="zh-CN" altLang="zh-CN" sz="16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3C95E34F-0DBA-3120-EA39-FF70D9CFDF02}"/>
                </a:ext>
              </a:extLst>
            </p:cNvPr>
            <p:cNvSpPr/>
            <p:nvPr/>
          </p:nvSpPr>
          <p:spPr>
            <a:xfrm>
              <a:off x="6354611" y="2281283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chemeClr val="bg1"/>
                  </a:solidFill>
                  <a:latin typeface="Arial" panose="020B0604020202020204" pitchFamily="34" charset="0"/>
                </a:rPr>
                <a:t>解决问题</a:t>
              </a:r>
              <a:endParaRPr lang="zh-CN" altLang="zh-CN" sz="16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878B8723-46F0-C7F6-E569-E2ED70E818F8}"/>
                </a:ext>
              </a:extLst>
            </p:cNvPr>
            <p:cNvSpPr/>
            <p:nvPr/>
          </p:nvSpPr>
          <p:spPr>
            <a:xfrm>
              <a:off x="7797534" y="2281284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chemeClr val="bg1"/>
                  </a:solidFill>
                  <a:latin typeface="Arial" panose="020B0604020202020204" pitchFamily="34" charset="0"/>
                </a:rPr>
                <a:t>总结成果</a:t>
              </a:r>
              <a:endParaRPr lang="zh-CN" altLang="zh-CN" sz="1600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cxnSp>
          <p:nvCxnSpPr>
            <p:cNvPr id="84" name="肘形连接符 12">
              <a:extLst>
                <a:ext uri="{FF2B5EF4-FFF2-40B4-BE49-F238E27FC236}">
                  <a16:creationId xmlns:a16="http://schemas.microsoft.com/office/drawing/2014/main" id="{8A7712B9-FC4E-BEBF-571C-BFBD025BE552}"/>
                </a:ext>
              </a:extLst>
            </p:cNvPr>
            <p:cNvCxnSpPr>
              <a:cxnSpLocks/>
              <a:stCxn id="73" idx="2"/>
              <a:endCxn id="80" idx="0"/>
            </p:cNvCxnSpPr>
            <p:nvPr/>
          </p:nvCxnSpPr>
          <p:spPr>
            <a:xfrm rot="5400000">
              <a:off x="3326677" y="1858683"/>
              <a:ext cx="844943" cy="252"/>
            </a:xfrm>
            <a:prstGeom prst="bentConnector3">
              <a:avLst/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肘形连接符 13">
              <a:extLst>
                <a:ext uri="{FF2B5EF4-FFF2-40B4-BE49-F238E27FC236}">
                  <a16:creationId xmlns:a16="http://schemas.microsoft.com/office/drawing/2014/main" id="{26E29452-3490-0043-CB49-D04A92C52EDD}"/>
                </a:ext>
              </a:extLst>
            </p:cNvPr>
            <p:cNvCxnSpPr>
              <a:stCxn id="80" idx="3"/>
              <a:endCxn id="81" idx="1"/>
            </p:cNvCxnSpPr>
            <p:nvPr/>
          </p:nvCxnSpPr>
          <p:spPr>
            <a:xfrm flipV="1">
              <a:off x="4251723" y="2450557"/>
              <a:ext cx="568796" cy="1"/>
            </a:xfrm>
            <a:prstGeom prst="bentConnector3">
              <a:avLst/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肘形连接符 14">
              <a:extLst>
                <a:ext uri="{FF2B5EF4-FFF2-40B4-BE49-F238E27FC236}">
                  <a16:creationId xmlns:a16="http://schemas.microsoft.com/office/drawing/2014/main" id="{8BB04A36-4DB9-6C26-7908-DACC4EFBFF7C}"/>
                </a:ext>
              </a:extLst>
            </p:cNvPr>
            <p:cNvCxnSpPr>
              <a:stCxn id="81" idx="3"/>
              <a:endCxn id="82" idx="1"/>
            </p:cNvCxnSpPr>
            <p:nvPr/>
          </p:nvCxnSpPr>
          <p:spPr>
            <a:xfrm>
              <a:off x="5825922" y="2450557"/>
              <a:ext cx="528689" cy="3"/>
            </a:xfrm>
            <a:prstGeom prst="bentConnector3">
              <a:avLst/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肘形连接符 15">
              <a:extLst>
                <a:ext uri="{FF2B5EF4-FFF2-40B4-BE49-F238E27FC236}">
                  <a16:creationId xmlns:a16="http://schemas.microsoft.com/office/drawing/2014/main" id="{AC62BCBF-5E71-2547-2284-70ED3BCA2261}"/>
                </a:ext>
              </a:extLst>
            </p:cNvPr>
            <p:cNvCxnSpPr>
              <a:stCxn id="82" idx="3"/>
              <a:endCxn id="83" idx="1"/>
            </p:cNvCxnSpPr>
            <p:nvPr/>
          </p:nvCxnSpPr>
          <p:spPr>
            <a:xfrm>
              <a:off x="7360014" y="2450560"/>
              <a:ext cx="437520" cy="1"/>
            </a:xfrm>
            <a:prstGeom prst="bentConnector3">
              <a:avLst/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肘形连接符 16">
              <a:extLst>
                <a:ext uri="{FF2B5EF4-FFF2-40B4-BE49-F238E27FC236}">
                  <a16:creationId xmlns:a16="http://schemas.microsoft.com/office/drawing/2014/main" id="{D0837540-3924-9F22-E55D-8C460BC1F5C1}"/>
                </a:ext>
              </a:extLst>
            </p:cNvPr>
            <p:cNvCxnSpPr>
              <a:stCxn id="83" idx="0"/>
              <a:endCxn id="78" idx="2"/>
            </p:cNvCxnSpPr>
            <p:nvPr/>
          </p:nvCxnSpPr>
          <p:spPr>
            <a:xfrm rot="5400000" flipH="1" flipV="1">
              <a:off x="8156287" y="2136047"/>
              <a:ext cx="289187" cy="1289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1622B461-D875-B949-51DB-B084B475B9F4}"/>
                </a:ext>
              </a:extLst>
            </p:cNvPr>
            <p:cNvSpPr/>
            <p:nvPr/>
          </p:nvSpPr>
          <p:spPr>
            <a:xfrm>
              <a:off x="5617606" y="321851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FFC000"/>
                  </a:solidFill>
                  <a:latin typeface="Arial" panose="020B0604020202020204" pitchFamily="34" charset="0"/>
                </a:rPr>
                <a:t>学习能力</a:t>
              </a:r>
              <a:endParaRPr lang="zh-CN" altLang="zh-CN" sz="1600" dirty="0">
                <a:solidFill>
                  <a:srgbClr val="FFC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0" name="矩形 89">
              <a:extLst>
                <a:ext uri="{FF2B5EF4-FFF2-40B4-BE49-F238E27FC236}">
                  <a16:creationId xmlns:a16="http://schemas.microsoft.com/office/drawing/2014/main" id="{765F02C5-9572-D9B1-9937-B2A3CB9D468A}"/>
                </a:ext>
              </a:extLst>
            </p:cNvPr>
            <p:cNvSpPr/>
            <p:nvPr/>
          </p:nvSpPr>
          <p:spPr>
            <a:xfrm>
              <a:off x="4080424" y="3217454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FFC000"/>
                  </a:solidFill>
                  <a:latin typeface="Arial" panose="020B0604020202020204" pitchFamily="34" charset="0"/>
                </a:rPr>
                <a:t>认知能力</a:t>
              </a:r>
              <a:endParaRPr lang="zh-CN" altLang="zh-CN" sz="1600" dirty="0">
                <a:solidFill>
                  <a:srgbClr val="FFC000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1" name="矩形 90">
              <a:extLst>
                <a:ext uri="{FF2B5EF4-FFF2-40B4-BE49-F238E27FC236}">
                  <a16:creationId xmlns:a16="http://schemas.microsoft.com/office/drawing/2014/main" id="{493042FD-3583-5374-D3D3-E88A48EDCAB9}"/>
                </a:ext>
              </a:extLst>
            </p:cNvPr>
            <p:cNvSpPr/>
            <p:nvPr/>
          </p:nvSpPr>
          <p:spPr>
            <a:xfrm>
              <a:off x="7127908" y="3216493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FFC000"/>
                  </a:solidFill>
                  <a:latin typeface="Arial" panose="020B0604020202020204" pitchFamily="34" charset="0"/>
                </a:rPr>
                <a:t>创新能力</a:t>
              </a:r>
              <a:endParaRPr lang="zh-CN" altLang="zh-CN" sz="1600" dirty="0">
                <a:solidFill>
                  <a:srgbClr val="FFC000"/>
                </a:solidFill>
                <a:latin typeface="Arial" panose="020B0604020202020204" pitchFamily="34" charset="0"/>
              </a:endParaRPr>
            </a:p>
          </p:txBody>
        </p:sp>
        <p:cxnSp>
          <p:nvCxnSpPr>
            <p:cNvPr id="92" name="肘形连接符 20">
              <a:extLst>
                <a:ext uri="{FF2B5EF4-FFF2-40B4-BE49-F238E27FC236}">
                  <a16:creationId xmlns:a16="http://schemas.microsoft.com/office/drawing/2014/main" id="{42B33606-CF38-A91C-9F38-F6218295F895}"/>
                </a:ext>
              </a:extLst>
            </p:cNvPr>
            <p:cNvCxnSpPr>
              <a:stCxn id="90" idx="0"/>
              <a:endCxn id="80" idx="2"/>
            </p:cNvCxnSpPr>
            <p:nvPr/>
          </p:nvCxnSpPr>
          <p:spPr>
            <a:xfrm rot="16200000" flipV="1">
              <a:off x="3867265" y="2501593"/>
              <a:ext cx="597619" cy="834104"/>
            </a:xfrm>
            <a:prstGeom prst="bentConnector3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肘形连接符 21">
              <a:extLst>
                <a:ext uri="{FF2B5EF4-FFF2-40B4-BE49-F238E27FC236}">
                  <a16:creationId xmlns:a16="http://schemas.microsoft.com/office/drawing/2014/main" id="{DC2BE191-4A07-425D-5866-C210B31E2C12}"/>
                </a:ext>
              </a:extLst>
            </p:cNvPr>
            <p:cNvCxnSpPr>
              <a:stCxn id="90" idx="0"/>
              <a:endCxn id="81" idx="2"/>
            </p:cNvCxnSpPr>
            <p:nvPr/>
          </p:nvCxnSpPr>
          <p:spPr>
            <a:xfrm rot="5400000" flipH="1" flipV="1">
              <a:off x="4654363" y="2548597"/>
              <a:ext cx="597620" cy="740095"/>
            </a:xfrm>
            <a:prstGeom prst="bentConnector3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肘形连接符 22">
              <a:extLst>
                <a:ext uri="{FF2B5EF4-FFF2-40B4-BE49-F238E27FC236}">
                  <a16:creationId xmlns:a16="http://schemas.microsoft.com/office/drawing/2014/main" id="{7B8F94E1-E9D4-708D-4F25-A5EB1D4A9C4E}"/>
                </a:ext>
              </a:extLst>
            </p:cNvPr>
            <p:cNvCxnSpPr>
              <a:stCxn id="91" idx="0"/>
              <a:endCxn id="82" idx="2"/>
            </p:cNvCxnSpPr>
            <p:nvPr/>
          </p:nvCxnSpPr>
          <p:spPr>
            <a:xfrm rot="16200000" flipV="1">
              <a:off x="6945634" y="2531516"/>
              <a:ext cx="596656" cy="773297"/>
            </a:xfrm>
            <a:prstGeom prst="bentConnector3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肘形连接符 23">
              <a:extLst>
                <a:ext uri="{FF2B5EF4-FFF2-40B4-BE49-F238E27FC236}">
                  <a16:creationId xmlns:a16="http://schemas.microsoft.com/office/drawing/2014/main" id="{5E400D7B-9AE6-8D4B-9D45-05512D1BD89C}"/>
                </a:ext>
              </a:extLst>
            </p:cNvPr>
            <p:cNvCxnSpPr>
              <a:stCxn id="89" idx="0"/>
              <a:endCxn id="82" idx="2"/>
            </p:cNvCxnSpPr>
            <p:nvPr/>
          </p:nvCxnSpPr>
          <p:spPr>
            <a:xfrm rot="5400000" flipH="1" flipV="1">
              <a:off x="6189473" y="2550673"/>
              <a:ext cx="598675" cy="737005"/>
            </a:xfrm>
            <a:prstGeom prst="bentConnector3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肘形连接符 24">
              <a:extLst>
                <a:ext uri="{FF2B5EF4-FFF2-40B4-BE49-F238E27FC236}">
                  <a16:creationId xmlns:a16="http://schemas.microsoft.com/office/drawing/2014/main" id="{07DBD139-4868-4049-46D6-6BBF5E5824F7}"/>
                </a:ext>
              </a:extLst>
            </p:cNvPr>
            <p:cNvCxnSpPr>
              <a:stCxn id="91" idx="2"/>
              <a:endCxn id="80" idx="1"/>
            </p:cNvCxnSpPr>
            <p:nvPr/>
          </p:nvCxnSpPr>
          <p:spPr>
            <a:xfrm rot="5400000" flipH="1">
              <a:off x="4886220" y="810658"/>
              <a:ext cx="1104489" cy="4384290"/>
            </a:xfrm>
            <a:prstGeom prst="bentConnector4">
              <a:avLst>
                <a:gd name="adj1" fmla="val -20697"/>
                <a:gd name="adj2" fmla="val 105214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肘形连接符 25">
              <a:extLst>
                <a:ext uri="{FF2B5EF4-FFF2-40B4-BE49-F238E27FC236}">
                  <a16:creationId xmlns:a16="http://schemas.microsoft.com/office/drawing/2014/main" id="{6C566147-F1A2-EDFD-0229-8C6A82A16041}"/>
                </a:ext>
              </a:extLst>
            </p:cNvPr>
            <p:cNvCxnSpPr>
              <a:stCxn id="89" idx="2"/>
              <a:endCxn id="80" idx="1"/>
            </p:cNvCxnSpPr>
            <p:nvPr/>
          </p:nvCxnSpPr>
          <p:spPr>
            <a:xfrm rot="5400000" flipH="1">
              <a:off x="4130060" y="1566818"/>
              <a:ext cx="1106508" cy="2873988"/>
            </a:xfrm>
            <a:prstGeom prst="bentConnector4">
              <a:avLst>
                <a:gd name="adj1" fmla="val -20660"/>
                <a:gd name="adj2" fmla="val 107954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21D1A384-7B5D-ED8F-222D-43E80A2234F7}"/>
                </a:ext>
              </a:extLst>
            </p:cNvPr>
            <p:cNvSpPr/>
            <p:nvPr/>
          </p:nvSpPr>
          <p:spPr>
            <a:xfrm>
              <a:off x="8736941" y="321851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FFC000"/>
                  </a:solidFill>
                  <a:latin typeface="Arial" panose="020B0604020202020204" pitchFamily="34" charset="0"/>
                </a:rPr>
                <a:t>技术功底</a:t>
              </a:r>
              <a:endParaRPr lang="zh-CN" altLang="zh-CN" sz="1600" dirty="0">
                <a:solidFill>
                  <a:srgbClr val="FFC000"/>
                </a:solidFill>
                <a:latin typeface="Arial" panose="020B0604020202020204" pitchFamily="34" charset="0"/>
              </a:endParaRPr>
            </a:p>
          </p:txBody>
        </p:sp>
        <p:cxnSp>
          <p:nvCxnSpPr>
            <p:cNvPr id="99" name="肘形连接符 27">
              <a:extLst>
                <a:ext uri="{FF2B5EF4-FFF2-40B4-BE49-F238E27FC236}">
                  <a16:creationId xmlns:a16="http://schemas.microsoft.com/office/drawing/2014/main" id="{EE9C3ECE-782A-2E07-0012-4CF1122DC65B}"/>
                </a:ext>
              </a:extLst>
            </p:cNvPr>
            <p:cNvCxnSpPr>
              <a:stCxn id="98" idx="0"/>
              <a:endCxn id="82" idx="2"/>
            </p:cNvCxnSpPr>
            <p:nvPr/>
          </p:nvCxnSpPr>
          <p:spPr>
            <a:xfrm rot="16200000" flipV="1">
              <a:off x="7749141" y="1728010"/>
              <a:ext cx="598675" cy="2382330"/>
            </a:xfrm>
            <a:prstGeom prst="bentConnector3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肘形连接符 28">
              <a:extLst>
                <a:ext uri="{FF2B5EF4-FFF2-40B4-BE49-F238E27FC236}">
                  <a16:creationId xmlns:a16="http://schemas.microsoft.com/office/drawing/2014/main" id="{D18E2F30-24F3-7A00-D1A8-DA3E0DC650A4}"/>
                </a:ext>
              </a:extLst>
            </p:cNvPr>
            <p:cNvCxnSpPr>
              <a:stCxn id="98" idx="2"/>
              <a:endCxn id="80" idx="1"/>
            </p:cNvCxnSpPr>
            <p:nvPr/>
          </p:nvCxnSpPr>
          <p:spPr>
            <a:xfrm rot="5400000" flipH="1">
              <a:off x="5689728" y="7151"/>
              <a:ext cx="1106508" cy="5993323"/>
            </a:xfrm>
            <a:prstGeom prst="bentConnector4">
              <a:avLst>
                <a:gd name="adj1" fmla="val -20660"/>
                <a:gd name="adj2" fmla="val 103814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C34E9F26-79CC-9A58-2F5E-C02C977B2B7B}"/>
                </a:ext>
              </a:extLst>
            </p:cNvPr>
            <p:cNvSpPr/>
            <p:nvPr/>
          </p:nvSpPr>
          <p:spPr>
            <a:xfrm>
              <a:off x="9307786" y="1515986"/>
              <a:ext cx="106587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rgbClr val="FFFF00"/>
                  </a:solidFill>
                  <a:latin typeface="Arial" panose="020B0604020202020204" pitchFamily="34" charset="0"/>
                </a:rPr>
                <a:t>推动社会进步</a:t>
              </a:r>
              <a:endParaRPr lang="zh-CN" altLang="zh-CN" sz="1600" b="1" dirty="0">
                <a:solidFill>
                  <a:srgbClr val="FFFF00"/>
                </a:solidFill>
                <a:latin typeface="Arial" panose="020B0604020202020204" pitchFamily="34" charset="0"/>
              </a:endParaRPr>
            </a:p>
          </p:txBody>
        </p:sp>
        <p:cxnSp>
          <p:nvCxnSpPr>
            <p:cNvPr id="102" name="肘形连接符 30">
              <a:extLst>
                <a:ext uri="{FF2B5EF4-FFF2-40B4-BE49-F238E27FC236}">
                  <a16:creationId xmlns:a16="http://schemas.microsoft.com/office/drawing/2014/main" id="{AB54BDD1-0FA0-83CC-0858-6CEEFB7C5E34}"/>
                </a:ext>
              </a:extLst>
            </p:cNvPr>
            <p:cNvCxnSpPr>
              <a:stCxn id="78" idx="3"/>
              <a:endCxn id="101" idx="1"/>
            </p:cNvCxnSpPr>
            <p:nvPr/>
          </p:nvCxnSpPr>
          <p:spPr>
            <a:xfrm flipV="1">
              <a:off x="8804226" y="1808374"/>
              <a:ext cx="503560" cy="14446"/>
            </a:xfrm>
            <a:prstGeom prst="bentConnector3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肘形连接符 31">
              <a:extLst>
                <a:ext uri="{FF2B5EF4-FFF2-40B4-BE49-F238E27FC236}">
                  <a16:creationId xmlns:a16="http://schemas.microsoft.com/office/drawing/2014/main" id="{9E04DC7B-8683-08AF-224C-806C1E94C1F6}"/>
                </a:ext>
              </a:extLst>
            </p:cNvPr>
            <p:cNvCxnSpPr>
              <a:stCxn id="76" idx="3"/>
              <a:endCxn id="101" idx="0"/>
            </p:cNvCxnSpPr>
            <p:nvPr/>
          </p:nvCxnSpPr>
          <p:spPr>
            <a:xfrm>
              <a:off x="8805132" y="1213546"/>
              <a:ext cx="1035589" cy="302440"/>
            </a:xfrm>
            <a:prstGeom prst="bentConnector2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肘形连接符 32">
              <a:extLst>
                <a:ext uri="{FF2B5EF4-FFF2-40B4-BE49-F238E27FC236}">
                  <a16:creationId xmlns:a16="http://schemas.microsoft.com/office/drawing/2014/main" id="{03EB54C7-046F-C34D-D98B-BF6BACA95F9F}"/>
                </a:ext>
              </a:extLst>
            </p:cNvPr>
            <p:cNvCxnSpPr>
              <a:stCxn id="83" idx="3"/>
              <a:endCxn id="101" idx="2"/>
            </p:cNvCxnSpPr>
            <p:nvPr/>
          </p:nvCxnSpPr>
          <p:spPr>
            <a:xfrm flipV="1">
              <a:off x="8802937" y="2100761"/>
              <a:ext cx="1037784" cy="349800"/>
            </a:xfrm>
            <a:prstGeom prst="bentConnector2">
              <a:avLst/>
            </a:prstGeom>
            <a:ln w="19050"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肘形连接符 33">
              <a:extLst>
                <a:ext uri="{FF2B5EF4-FFF2-40B4-BE49-F238E27FC236}">
                  <a16:creationId xmlns:a16="http://schemas.microsoft.com/office/drawing/2014/main" id="{FD2CD602-14D4-342A-B02A-A8A76C489A3A}"/>
                </a:ext>
              </a:extLst>
            </p:cNvPr>
            <p:cNvCxnSpPr>
              <a:stCxn id="89" idx="0"/>
              <a:endCxn id="81" idx="2"/>
            </p:cNvCxnSpPr>
            <p:nvPr/>
          </p:nvCxnSpPr>
          <p:spPr>
            <a:xfrm rot="16200000" flipV="1">
              <a:off x="5422426" y="2520629"/>
              <a:ext cx="598678" cy="797087"/>
            </a:xfrm>
            <a:prstGeom prst="bentConnector3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2740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35148EB-3C12-B6E7-2A72-0CA6EE628380}"/>
              </a:ext>
            </a:extLst>
          </p:cNvPr>
          <p:cNvSpPr txBox="1">
            <a:spLocks/>
          </p:cNvSpPr>
          <p:nvPr/>
        </p:nvSpPr>
        <p:spPr>
          <a:xfrm>
            <a:off x="1981200" y="1"/>
            <a:ext cx="8229600" cy="857251"/>
          </a:xfr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>
                <a:solidFill>
                  <a:srgbClr val="0E13EC"/>
                </a:solidFill>
              </a:rPr>
              <a:t>We do not really know the air quality of a location without a monitoring station!</a:t>
            </a:r>
            <a:endParaRPr lang="en-US" b="1" dirty="0">
              <a:solidFill>
                <a:srgbClr val="0E13EC"/>
              </a:solidFill>
            </a:endParaRP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6F708835-B74C-EF2D-0D89-899B637D5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93FD35E-D463-7DE3-7646-4925657EB66C}"/>
              </a:ext>
            </a:extLst>
          </p:cNvPr>
          <p:cNvSpPr txBox="1">
            <a:spLocks/>
          </p:cNvSpPr>
          <p:nvPr/>
        </p:nvSpPr>
        <p:spPr>
          <a:xfrm>
            <a:off x="6405744" y="5780313"/>
            <a:ext cx="5786257" cy="1077688"/>
          </a:xfr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667" b="1">
                <a:solidFill>
                  <a:schemeClr val="bg1"/>
                </a:solidFill>
              </a:rPr>
              <a:t>Air quality varies in urban spaces non-linearly and significantly</a:t>
            </a:r>
            <a:endParaRPr lang="zh-CN" altLang="en-US" sz="2667" b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4D5610-5478-64FD-8A85-A1D6FC8653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56" t="16889"/>
          <a:stretch/>
        </p:blipFill>
        <p:spPr>
          <a:xfrm>
            <a:off x="8059553" y="3271089"/>
            <a:ext cx="4042611" cy="124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59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uted fine-grained">
            <a:hlinkClick r:id="" action="ppaction://media"/>
            <a:extLst>
              <a:ext uri="{FF2B5EF4-FFF2-40B4-BE49-F238E27FC236}">
                <a16:creationId xmlns:a16="http://schemas.microsoft.com/office/drawing/2014/main" id="{9F08E3EB-2C1A-D1E6-C644-A388D0672E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5958" t="8454" r="5748" b="3188"/>
          <a:stretch/>
        </p:blipFill>
        <p:spPr>
          <a:xfrm>
            <a:off x="1" y="0"/>
            <a:ext cx="12182193" cy="6858000"/>
          </a:xfrm>
          <a:prstGeom prst="rect">
            <a:avLst/>
          </a:prstGeom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354F9ACE-B1D0-195C-0317-6CC2A38E043C}"/>
              </a:ext>
            </a:extLst>
          </p:cNvPr>
          <p:cNvSpPr/>
          <p:nvPr/>
        </p:nvSpPr>
        <p:spPr>
          <a:xfrm>
            <a:off x="-9808" y="6502400"/>
            <a:ext cx="12201807" cy="35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10755" hangingPunct="0"/>
            <a:r>
              <a:rPr lang="en-US" sz="1600" b="1" kern="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Helvetica Light"/>
              </a:rPr>
              <a:t>Zheng, Y., et al. </a:t>
            </a:r>
            <a:r>
              <a:rPr lang="en-US" sz="1600" b="1" kern="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Helvetica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U-Air: When Urban Air Quality Inference Meets Big Data</a:t>
            </a:r>
            <a:r>
              <a:rPr lang="en-US" sz="1600" b="1" kern="0" dirty="0">
                <a:solidFill>
                  <a:srgbClr val="FFFFF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Helvetica Light"/>
              </a:rPr>
              <a:t>. KDD 2013</a:t>
            </a:r>
          </a:p>
        </p:txBody>
      </p:sp>
      <p:sp>
        <p:nvSpPr>
          <p:cNvPr id="4" name="Title 5">
            <a:extLst>
              <a:ext uri="{FF2B5EF4-FFF2-40B4-BE49-F238E27FC236}">
                <a16:creationId xmlns:a16="http://schemas.microsoft.com/office/drawing/2014/main" id="{0700C2E0-CF2B-9098-0262-8F5A808ED46E}"/>
              </a:ext>
            </a:extLst>
          </p:cNvPr>
          <p:cNvSpPr txBox="1">
            <a:spLocks/>
          </p:cNvSpPr>
          <p:nvPr/>
        </p:nvSpPr>
        <p:spPr>
          <a:xfrm>
            <a:off x="-1" y="-17960"/>
            <a:ext cx="12192001" cy="5711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700" b="1">
                <a:solidFill>
                  <a:schemeClr val="l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</a:defRPr>
            </a:lvl9pPr>
          </a:lstStyle>
          <a:p>
            <a:pPr defTabSz="410755" hangingPunct="0"/>
            <a:r>
              <a:rPr lang="en-US" altLang="zh-CN" sz="3200" kern="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Helvetica Light"/>
              </a:rPr>
              <a:t>SIGKDD 2024 Test-of-Time Award</a:t>
            </a:r>
            <a:endParaRPr lang="en-US" sz="3200" kern="0" dirty="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70567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EC1BE5B-C690-126F-E216-DAE8DE43DB42}"/>
              </a:ext>
            </a:extLst>
          </p:cNvPr>
          <p:cNvSpPr txBox="1"/>
          <p:nvPr/>
        </p:nvSpPr>
        <p:spPr>
          <a:xfrm>
            <a:off x="215128" y="2388212"/>
            <a:ext cx="3887645" cy="2046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zh-CN" altLang="zh-CN" sz="2000" b="1" dirty="0">
                <a:solidFill>
                  <a:srgbClr val="FFFF00"/>
                </a:solidFill>
                <a:effectLst/>
                <a:latin typeface="+mn-ea"/>
                <a:cs typeface="Times New Roman" panose="02020603050405020304" pitchFamily="18" charset="0"/>
              </a:rPr>
              <a:t>看问题</a:t>
            </a:r>
            <a:endParaRPr lang="en-US" altLang="zh-CN" sz="2000" b="1" dirty="0">
              <a:solidFill>
                <a:schemeClr val="bg1">
                  <a:lumMod val="95000"/>
                </a:schemeClr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dirty="0">
                <a:solidFill>
                  <a:schemeClr val="bg1">
                    <a:lumMod val="95000"/>
                  </a:schemeClr>
                </a:solidFill>
                <a:effectLst/>
                <a:latin typeface="+mn-ea"/>
                <a:cs typeface="Times New Roman" panose="02020603050405020304" pitchFamily="18" charset="0"/>
              </a:rPr>
              <a:t>弄明白问题为什么重要</a:t>
            </a:r>
            <a:endParaRPr lang="en-US" altLang="zh-CN" sz="1600" dirty="0">
              <a:solidFill>
                <a:schemeClr val="bg1">
                  <a:lumMod val="95000"/>
                </a:schemeClr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搞清楚导致问题的因素</a:t>
            </a:r>
            <a:endParaRPr lang="en-US" altLang="zh-CN" sz="1600" dirty="0">
              <a:solidFill>
                <a:schemeClr val="bg1">
                  <a:lumMod val="9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了解行业的解题思路</a:t>
            </a:r>
            <a:endParaRPr lang="en-US" altLang="zh-CN" sz="1600" dirty="0">
              <a:solidFill>
                <a:schemeClr val="bg1">
                  <a:lumMod val="9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学习具体方法，吸取精华，补其不足</a:t>
            </a:r>
            <a:endParaRPr lang="en-US" altLang="zh-CN" sz="1600" dirty="0">
              <a:solidFill>
                <a:schemeClr val="bg1">
                  <a:lumMod val="95000"/>
                </a:schemeClr>
              </a:solidFill>
              <a:latin typeface="+mn-ea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用行业的语言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与</a:t>
            </a:r>
            <a:r>
              <a:rPr lang="zh-CN" altLang="zh-CN" sz="16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行业专家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+mn-ea"/>
                <a:cs typeface="Times New Roman" panose="02020603050405020304" pitchFamily="18" charset="0"/>
              </a:rPr>
              <a:t>交流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6F18A42-630B-571A-18B7-C7E39A96F2EA}"/>
              </a:ext>
            </a:extLst>
          </p:cNvPr>
          <p:cNvSpPr txBox="1"/>
          <p:nvPr/>
        </p:nvSpPr>
        <p:spPr>
          <a:xfrm>
            <a:off x="8582144" y="2582614"/>
            <a:ext cx="3663142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zh-CN" altLang="zh-CN" sz="2000" b="1" dirty="0">
                <a:solidFill>
                  <a:srgbClr val="FFFF00"/>
                </a:solidFill>
                <a:latin typeface="+mn-ea"/>
                <a:cs typeface="Times New Roman" panose="02020603050405020304" pitchFamily="18" charset="0"/>
              </a:rPr>
              <a:t>想数据</a:t>
            </a:r>
            <a:endParaRPr lang="en-US" altLang="zh-CN" sz="2000" b="1" dirty="0">
              <a:solidFill>
                <a:srgbClr val="FFFF00"/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数据涵盖或反应</a:t>
            </a:r>
            <a:r>
              <a:rPr lang="zh-CN" altLang="en-US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产生问题的</a:t>
            </a:r>
            <a:r>
              <a:rPr lang="zh-CN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因素</a:t>
            </a:r>
            <a:endParaRPr lang="en-US" altLang="zh-CN" sz="1600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考虑获取数据的可行性</a:t>
            </a:r>
            <a:endParaRPr lang="zh-CN" altLang="zh-CN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“不确定”</a:t>
            </a:r>
            <a:r>
              <a:rPr lang="en-US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+</a:t>
            </a:r>
            <a:r>
              <a:rPr lang="zh-CN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“不确定”</a:t>
            </a:r>
            <a:r>
              <a:rPr lang="en-US" altLang="zh-CN" sz="16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zh-CN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“确定”</a:t>
            </a:r>
            <a:endParaRPr lang="en-US" altLang="zh-CN" sz="16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用领域</a:t>
            </a:r>
            <a:r>
              <a:rPr lang="en-US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A</a:t>
            </a:r>
            <a:r>
              <a:rPr lang="zh-CN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的数据解决领域</a:t>
            </a:r>
            <a:r>
              <a:rPr lang="en-US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B</a:t>
            </a:r>
            <a:r>
              <a:rPr lang="zh-CN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的问题</a:t>
            </a:r>
            <a:endParaRPr lang="zh-CN" altLang="zh-CN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AC6B007-F004-8444-42F6-F81F3FEB4995}"/>
              </a:ext>
            </a:extLst>
          </p:cNvPr>
          <p:cNvGrpSpPr/>
          <p:nvPr/>
        </p:nvGrpSpPr>
        <p:grpSpPr>
          <a:xfrm>
            <a:off x="4049487" y="2186414"/>
            <a:ext cx="4479371" cy="2782624"/>
            <a:chOff x="1011289" y="1005466"/>
            <a:chExt cx="10340152" cy="5638192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49B083E-8EDA-5E1C-81D9-577E5954F801}"/>
                </a:ext>
              </a:extLst>
            </p:cNvPr>
            <p:cNvSpPr/>
            <p:nvPr/>
          </p:nvSpPr>
          <p:spPr>
            <a:xfrm>
              <a:off x="1011289" y="1005466"/>
              <a:ext cx="10340152" cy="56381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4C81E606-7AE9-B25F-C2B1-1C3D4F9B46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57300" y="1101293"/>
              <a:ext cx="9874250" cy="5542365"/>
            </a:xfrm>
            <a:prstGeom prst="rect">
              <a:avLst/>
            </a:prstGeom>
          </p:spPr>
        </p:pic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D5FC3E66-1EE2-55CD-2C6F-2322E68DA0E2}"/>
              </a:ext>
            </a:extLst>
          </p:cNvPr>
          <p:cNvSpPr txBox="1"/>
          <p:nvPr/>
        </p:nvSpPr>
        <p:spPr>
          <a:xfrm>
            <a:off x="3939932" y="536611"/>
            <a:ext cx="469848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zh-CN" altLang="en-US" sz="2000" b="1" dirty="0">
                <a:solidFill>
                  <a:srgbClr val="FFFF00"/>
                </a:solidFill>
                <a:latin typeface="+mn-ea"/>
                <a:cs typeface="Times New Roman" panose="02020603050405020304" pitchFamily="18" charset="0"/>
              </a:rPr>
              <a:t>关联模型</a:t>
            </a:r>
            <a:endParaRPr lang="en-US" altLang="zh-CN" sz="2000" b="1" dirty="0">
              <a:solidFill>
                <a:srgbClr val="FFFF00"/>
              </a:solidFill>
              <a:latin typeface="+mn-ea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zh-CN" altLang="zh-CN" sz="18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基于行业知识选择特征和设计模型结构</a:t>
            </a:r>
            <a:endParaRPr lang="en-US" altLang="zh-CN" sz="18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zh-CN" altLang="zh-CN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从数据科学的角度来</a:t>
            </a:r>
            <a:r>
              <a:rPr lang="zh-CN" altLang="en-US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解释对业务的支撑</a:t>
            </a:r>
            <a:endParaRPr lang="en-US" altLang="zh-CN" sz="18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4B66370-F347-F586-DAA8-5488C54CA058}"/>
              </a:ext>
            </a:extLst>
          </p:cNvPr>
          <p:cNvSpPr txBox="1"/>
          <p:nvPr/>
        </p:nvSpPr>
        <p:spPr>
          <a:xfrm>
            <a:off x="3539877" y="5510845"/>
            <a:ext cx="5831099" cy="754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zh-CN" altLang="en-US" sz="2000" b="1" dirty="0">
                <a:solidFill>
                  <a:srgbClr val="FFFF00"/>
                </a:solidFill>
                <a:latin typeface="+mn-ea"/>
                <a:cs typeface="Times New Roman" panose="02020603050405020304" pitchFamily="18" charset="0"/>
              </a:rPr>
              <a:t>平台部署</a:t>
            </a:r>
            <a:endParaRPr lang="en-US" altLang="zh-CN" sz="2000" b="1" dirty="0">
              <a:solidFill>
                <a:srgbClr val="FFFF00"/>
              </a:solidFill>
              <a:latin typeface="+mn-ea"/>
              <a:cs typeface="Times New Roman" panose="02020603050405020304" pitchFamily="18" charset="0"/>
            </a:endParaRPr>
          </a:p>
          <a:p>
            <a:pPr algn="ctr"/>
            <a:r>
              <a:rPr lang="zh-CN" altLang="en-US" sz="18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设计架构、接入数据、部署模型、提供展示、考虑迭代</a:t>
            </a:r>
            <a:endParaRPr lang="en-US" altLang="zh-CN" sz="18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15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39A3F9B-D3F0-5641-537E-AEAE40825AA4}"/>
              </a:ext>
            </a:extLst>
          </p:cNvPr>
          <p:cNvSpPr txBox="1"/>
          <p:nvPr/>
        </p:nvSpPr>
        <p:spPr>
          <a:xfrm>
            <a:off x="1428485" y="1404378"/>
            <a:ext cx="975452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CN" altLang="zh-CN" sz="24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数据</a:t>
            </a:r>
            <a:r>
              <a:rPr lang="zh-CN" altLang="en-US" sz="24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和</a:t>
            </a:r>
            <a:r>
              <a:rPr lang="en-US" altLang="zh-CN" sz="24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AI+</a:t>
            </a:r>
            <a:r>
              <a:rPr lang="zh-CN" altLang="zh-CN" sz="24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时代需要一批优秀的数据科学家来承担时代赋予的使命</a:t>
            </a:r>
            <a:r>
              <a:rPr lang="zh-CN" altLang="en-US" sz="24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；</a:t>
            </a:r>
            <a:endParaRPr lang="en-US" altLang="zh-CN" sz="2400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zh-CN" sz="24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CN" altLang="zh-CN" sz="24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数据科学家需要快速学习行业知识、深度理解数据、精通各类数据模型、熟练运用大数据平台，并具备数据侧端到端的解决方案能力</a:t>
            </a:r>
            <a:r>
              <a:rPr lang="zh-CN" altLang="en-US" sz="24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；</a:t>
            </a:r>
            <a:endParaRPr lang="en-US" altLang="zh-CN" sz="24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zh-CN" sz="24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CN" altLang="zh-CN" sz="24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数据科学家还要树立正确的数据观，并不断提升认知能力、学习能力、创新能力和沟通能力四大基础素质</a:t>
            </a:r>
            <a:r>
              <a:rPr lang="zh-CN" altLang="en-US" sz="2400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；</a:t>
            </a:r>
            <a:endParaRPr lang="en-US" altLang="zh-CN" sz="2400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zh-CN" sz="24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CN" altLang="en-US" sz="24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培养过程曲折而漫长，大家共同携手努力！</a:t>
            </a:r>
            <a:endParaRPr lang="en-US" altLang="zh-CN" sz="24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E9B7E22-06B9-9B15-E9B4-113FF2C212E8}"/>
              </a:ext>
            </a:extLst>
          </p:cNvPr>
          <p:cNvSpPr txBox="1"/>
          <p:nvPr/>
        </p:nvSpPr>
        <p:spPr>
          <a:xfrm>
            <a:off x="1428485" y="5074858"/>
            <a:ext cx="9985749" cy="1198179"/>
          </a:xfrm>
          <a:prstGeom prst="rect">
            <a:avLst/>
          </a:prstGeom>
          <a:solidFill>
            <a:srgbClr val="FFFF00"/>
          </a:solidFill>
        </p:spPr>
        <p:txBody>
          <a:bodyPr wrap="square" anchor="ctr" anchorCtr="0">
            <a:noAutofit/>
          </a:bodyPr>
          <a:lstStyle/>
          <a:p>
            <a:pPr algn="ctr">
              <a:spcAft>
                <a:spcPts val="1200"/>
              </a:spcAft>
            </a:pPr>
            <a:r>
              <a:rPr lang="zh-CN" altLang="zh-CN" sz="2000" b="1" kern="100" dirty="0">
                <a:effectLst/>
                <a:latin typeface="+mn-ea"/>
                <a:cs typeface="Times New Roman" panose="02020603050405020304" pitchFamily="18" charset="0"/>
              </a:rPr>
              <a:t>数据科学家</a:t>
            </a:r>
            <a:endParaRPr lang="en-US" altLang="zh-CN" sz="2000" b="1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algn="ctr">
              <a:spcAft>
                <a:spcPts val="1200"/>
              </a:spcAft>
            </a:pPr>
            <a:r>
              <a:rPr lang="zh-CN" altLang="zh-CN" sz="1600" kern="100" dirty="0">
                <a:effectLst/>
                <a:latin typeface="+mn-ea"/>
                <a:cs typeface="Times New Roman" panose="02020603050405020304" pitchFamily="18" charset="0"/>
              </a:rPr>
              <a:t>以数据科学为方法论来认识和探索世界，解决各类行业问题、创造社会价值，不断扩大数据科学的外延，并在此过程中，不断研究、创新数据的采集、管理、分析、挖掘、展现的理论和方法，深化数据科学的内涵。</a:t>
            </a:r>
            <a:endParaRPr lang="zh-CN" altLang="zh-CN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0996585D-4D72-F928-1EAD-76B03488CF82}"/>
              </a:ext>
            </a:extLst>
          </p:cNvPr>
          <p:cNvSpPr txBox="1">
            <a:spLocks/>
          </p:cNvSpPr>
          <p:nvPr/>
        </p:nvSpPr>
        <p:spPr>
          <a:xfrm>
            <a:off x="3156515" y="584963"/>
            <a:ext cx="6120680" cy="647700"/>
          </a:xfr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b="1" dirty="0">
                <a:solidFill>
                  <a:schemeClr val="bg1"/>
                </a:solidFill>
              </a:rPr>
              <a:t>结束语</a:t>
            </a:r>
          </a:p>
        </p:txBody>
      </p:sp>
    </p:spTree>
    <p:extLst>
      <p:ext uri="{BB962C8B-B14F-4D97-AF65-F5344CB8AC3E}">
        <p14:creationId xmlns:p14="http://schemas.microsoft.com/office/powerpoint/2010/main" val="158060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46420" y="1432482"/>
            <a:ext cx="5418951" cy="409966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2400" b="1" dirty="0">
                <a:solidFill>
                  <a:schemeClr val="bg1"/>
                </a:solidFill>
              </a:rPr>
              <a:t>工业界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bg1"/>
                </a:solidFill>
              </a:rPr>
              <a:t>2006-2018</a:t>
            </a:r>
            <a:r>
              <a:rPr lang="zh-CN" altLang="en-US" sz="2000" b="1" dirty="0">
                <a:solidFill>
                  <a:schemeClr val="bg1"/>
                </a:solidFill>
              </a:rPr>
              <a:t>年 微软亚洲研究院（共</a:t>
            </a:r>
            <a:r>
              <a:rPr lang="en-US" altLang="zh-CN" sz="2000" b="1" dirty="0">
                <a:solidFill>
                  <a:schemeClr val="bg1"/>
                </a:solidFill>
              </a:rPr>
              <a:t>12</a:t>
            </a:r>
            <a:r>
              <a:rPr lang="zh-CN" altLang="en-US" sz="2000" b="1" dirty="0">
                <a:solidFill>
                  <a:schemeClr val="bg1"/>
                </a:solidFill>
              </a:rPr>
              <a:t>年）</a:t>
            </a:r>
            <a:endParaRPr lang="en-US" altLang="zh-CN" sz="2000" b="1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600"/>
              </a:spcBef>
              <a:spcAft>
                <a:spcPts val="400"/>
              </a:spcAft>
              <a:buFont typeface="Calibri" panose="020F0502020204030204" pitchFamily="34" charset="0"/>
              <a:buChar char="‒"/>
            </a:pP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城市计算领域负责人</a:t>
            </a:r>
            <a:endParaRPr lang="en-US" altLang="zh-CN" dirty="0">
              <a:solidFill>
                <a:schemeClr val="bg1">
                  <a:lumMod val="95000"/>
                </a:schemeClr>
              </a:solidFill>
            </a:endParaRPr>
          </a:p>
          <a:p>
            <a:pPr marL="742950" lvl="1" indent="-285750">
              <a:spcBef>
                <a:spcPts val="600"/>
              </a:spcBef>
              <a:spcAft>
                <a:spcPts val="400"/>
              </a:spcAft>
              <a:buFont typeface="Calibri" panose="020F0502020204030204" pitchFamily="34" charset="0"/>
              <a:buChar char="‒"/>
            </a:pP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在国际上开辟了城市计算领域</a:t>
            </a:r>
            <a:endParaRPr lang="en-US" altLang="zh-CN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bg1"/>
                </a:solidFill>
              </a:rPr>
              <a:t>2018</a:t>
            </a:r>
            <a:r>
              <a:rPr lang="zh-CN" altLang="en-US" sz="2000" b="1" dirty="0">
                <a:solidFill>
                  <a:schemeClr val="bg1"/>
                </a:solidFill>
              </a:rPr>
              <a:t>年</a:t>
            </a:r>
            <a:r>
              <a:rPr lang="en-US" altLang="zh-CN" sz="2000" b="1" dirty="0">
                <a:solidFill>
                  <a:schemeClr val="bg1"/>
                </a:solidFill>
              </a:rPr>
              <a:t>2</a:t>
            </a:r>
            <a:r>
              <a:rPr lang="zh-CN" altLang="en-US" sz="2000" b="1" dirty="0">
                <a:solidFill>
                  <a:schemeClr val="bg1"/>
                </a:solidFill>
              </a:rPr>
              <a:t>月</a:t>
            </a:r>
            <a:r>
              <a:rPr lang="en-US" altLang="zh-CN" sz="2000" b="1" dirty="0">
                <a:solidFill>
                  <a:schemeClr val="bg1"/>
                </a:solidFill>
              </a:rPr>
              <a:t>-</a:t>
            </a:r>
            <a:r>
              <a:rPr lang="zh-CN" altLang="en-US" sz="2000" b="1" dirty="0">
                <a:solidFill>
                  <a:schemeClr val="bg1"/>
                </a:solidFill>
              </a:rPr>
              <a:t>至今 京东集团  （共</a:t>
            </a:r>
            <a:r>
              <a:rPr lang="en-US" altLang="zh-CN" sz="2000" b="1" dirty="0">
                <a:solidFill>
                  <a:schemeClr val="bg1"/>
                </a:solidFill>
              </a:rPr>
              <a:t>6</a:t>
            </a:r>
            <a:r>
              <a:rPr lang="zh-CN" altLang="en-US" sz="2000" b="1" dirty="0">
                <a:solidFill>
                  <a:schemeClr val="bg1"/>
                </a:solidFill>
              </a:rPr>
              <a:t>年）</a:t>
            </a:r>
            <a:endParaRPr lang="en-US" altLang="zh-CN" sz="2000" b="1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600"/>
              </a:spcBef>
              <a:spcAft>
                <a:spcPts val="400"/>
              </a:spcAft>
              <a:buFont typeface="Calibri" panose="020F0502020204030204" pitchFamily="34" charset="0"/>
              <a:buChar char="‒"/>
            </a:pP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京东集团副总裁</a:t>
            </a:r>
            <a:r>
              <a:rPr lang="zh-CN" altLang="en-US" dirty="0">
                <a:solidFill>
                  <a:schemeClr val="bg1"/>
                </a:solidFill>
              </a:rPr>
              <a:t>、开创智能城市业务板块</a:t>
            </a:r>
            <a:endParaRPr lang="en-US" altLang="zh-CN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600"/>
              </a:spcBef>
              <a:spcAft>
                <a:spcPts val="400"/>
              </a:spcAft>
              <a:buFont typeface="Calibri" panose="020F0502020204030204" pitchFamily="34" charset="0"/>
              <a:buChar char="‒"/>
            </a:pPr>
            <a:r>
              <a:rPr lang="zh-CN" altLang="en-US" dirty="0">
                <a:solidFill>
                  <a:schemeClr val="bg1"/>
                </a:solidFill>
              </a:rPr>
              <a:t>覆盖</a:t>
            </a:r>
            <a:r>
              <a:rPr lang="en-US" altLang="zh-CN" dirty="0">
                <a:solidFill>
                  <a:schemeClr val="bg1"/>
                </a:solidFill>
              </a:rPr>
              <a:t>70</a:t>
            </a:r>
            <a:r>
              <a:rPr lang="zh-CN" altLang="en-US" dirty="0">
                <a:solidFill>
                  <a:schemeClr val="bg1"/>
                </a:solidFill>
              </a:rPr>
              <a:t>座城市，累计签约额超</a:t>
            </a:r>
            <a:r>
              <a:rPr lang="en-US" altLang="zh-CN" dirty="0">
                <a:solidFill>
                  <a:schemeClr val="bg1"/>
                </a:solidFill>
              </a:rPr>
              <a:t>100</a:t>
            </a:r>
            <a:r>
              <a:rPr lang="zh-CN" altLang="en-US" dirty="0">
                <a:solidFill>
                  <a:schemeClr val="bg1"/>
                </a:solidFill>
              </a:rPr>
              <a:t>亿</a:t>
            </a:r>
            <a:endParaRPr lang="en-US" altLang="zh-CN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600"/>
              </a:spcBef>
              <a:spcAft>
                <a:spcPts val="400"/>
              </a:spcAft>
              <a:buFont typeface="Calibri" panose="020F0502020204030204" pitchFamily="34" charset="0"/>
              <a:buChar char="‒"/>
            </a:pPr>
            <a:r>
              <a:rPr lang="zh-CN" altLang="en-US" dirty="0">
                <a:solidFill>
                  <a:schemeClr val="bg1"/>
                </a:solidFill>
              </a:rPr>
              <a:t>开创京东智能城市研究院、任院长</a:t>
            </a:r>
            <a:endParaRPr lang="en-US" altLang="zh-CN" dirty="0">
              <a:solidFill>
                <a:schemeClr val="bg1"/>
              </a:solidFill>
            </a:endParaRPr>
          </a:p>
          <a:p>
            <a:pPr marL="742950" lvl="1" indent="-285750">
              <a:spcBef>
                <a:spcPts val="600"/>
              </a:spcBef>
              <a:spcAft>
                <a:spcPts val="400"/>
              </a:spcAft>
              <a:buFont typeface="Calibri" panose="020F0502020204030204" pitchFamily="34" charset="0"/>
              <a:buChar char="‒"/>
            </a:pPr>
            <a:r>
              <a:rPr lang="zh-CN" altLang="en-US" b="1" dirty="0">
                <a:solidFill>
                  <a:schemeClr val="bg1">
                    <a:lumMod val="95000"/>
                  </a:schemeClr>
                </a:solidFill>
              </a:rPr>
              <a:t>京东科技首席数据科学家</a:t>
            </a:r>
            <a:endParaRPr lang="en-US" altLang="zh-CN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8B5A13E-F994-9125-8DBF-4B8217D69068}"/>
              </a:ext>
            </a:extLst>
          </p:cNvPr>
          <p:cNvSpPr txBox="1"/>
          <p:nvPr/>
        </p:nvSpPr>
        <p:spPr>
          <a:xfrm>
            <a:off x="6629398" y="1432482"/>
            <a:ext cx="5170715" cy="409966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>
            <a:noAutofit/>
          </a:bodyPr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zh-CN" altLang="en-US" sz="2400" b="1" dirty="0">
                <a:solidFill>
                  <a:schemeClr val="bg1"/>
                </a:solidFill>
              </a:rPr>
              <a:t>学术界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bg1"/>
                </a:solidFill>
              </a:rPr>
              <a:t>兼职教授 （自</a:t>
            </a:r>
            <a:r>
              <a:rPr lang="en-US" altLang="zh-CN" sz="2000" b="1" dirty="0">
                <a:solidFill>
                  <a:schemeClr val="bg1"/>
                </a:solidFill>
              </a:rPr>
              <a:t>2013</a:t>
            </a:r>
            <a:r>
              <a:rPr lang="zh-CN" altLang="en-US" sz="2000" b="1" dirty="0">
                <a:solidFill>
                  <a:schemeClr val="bg1"/>
                </a:solidFill>
              </a:rPr>
              <a:t>年起）</a:t>
            </a:r>
            <a:endParaRPr lang="en-US" altLang="zh-CN" sz="2000" b="1" dirty="0">
              <a:solidFill>
                <a:schemeClr val="bg1"/>
              </a:solidFill>
            </a:endParaRPr>
          </a:p>
          <a:p>
            <a:pPr marL="742950" lvl="1" indent="-285750">
              <a:lnSpc>
                <a:spcPts val="2600"/>
              </a:lnSpc>
              <a:spcAft>
                <a:spcPts val="600"/>
              </a:spcAft>
              <a:buFont typeface="Calibri" panose="020F0502020204030204" pitchFamily="34" charset="0"/>
              <a:buChar char="‒"/>
            </a:pPr>
            <a:r>
              <a:rPr lang="zh-CN" altLang="en-US" dirty="0">
                <a:solidFill>
                  <a:schemeClr val="bg1"/>
                </a:solidFill>
              </a:rPr>
              <a:t>上海交通大学讲座教授、博导</a:t>
            </a:r>
            <a:endParaRPr lang="en-US" altLang="zh-CN" dirty="0">
              <a:solidFill>
                <a:schemeClr val="bg1"/>
              </a:solidFill>
            </a:endParaRPr>
          </a:p>
          <a:p>
            <a:pPr marL="742950" lvl="1" indent="-285750">
              <a:lnSpc>
                <a:spcPts val="2600"/>
              </a:lnSpc>
              <a:spcAft>
                <a:spcPts val="600"/>
              </a:spcAft>
              <a:buFont typeface="Calibri" panose="020F0502020204030204" pitchFamily="34" charset="0"/>
              <a:buChar char="‒"/>
            </a:pPr>
            <a:r>
              <a:rPr lang="zh-CN" altLang="en-US" dirty="0">
                <a:solidFill>
                  <a:schemeClr val="bg1"/>
                </a:solidFill>
              </a:rPr>
              <a:t>香港科技大学、南京大学的兼职教授</a:t>
            </a:r>
            <a:endParaRPr lang="en-US" altLang="zh-CN" dirty="0">
              <a:solidFill>
                <a:schemeClr val="bg1"/>
              </a:solidFill>
            </a:endParaRPr>
          </a:p>
          <a:p>
            <a:pPr marL="742950" lvl="1" indent="-285750">
              <a:lnSpc>
                <a:spcPts val="2600"/>
              </a:lnSpc>
              <a:spcAft>
                <a:spcPts val="600"/>
              </a:spcAft>
              <a:buFont typeface="Calibri" panose="020F0502020204030204" pitchFamily="34" charset="0"/>
              <a:buChar char="‒"/>
            </a:pPr>
            <a:r>
              <a:rPr lang="zh-CN" altLang="en-US" dirty="0">
                <a:solidFill>
                  <a:schemeClr val="bg1"/>
                </a:solidFill>
              </a:rPr>
              <a:t>西南交通大学人工智能研究院院长</a:t>
            </a: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lnSpc>
                <a:spcPts val="26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bg1"/>
                </a:solidFill>
              </a:rPr>
              <a:t>学术服务</a:t>
            </a:r>
            <a:endParaRPr lang="en-US" altLang="zh-CN" sz="2000" b="1" dirty="0">
              <a:solidFill>
                <a:schemeClr val="bg1"/>
              </a:solidFill>
            </a:endParaRPr>
          </a:p>
          <a:p>
            <a:pPr marL="742950" lvl="1" indent="-285750">
              <a:lnSpc>
                <a:spcPts val="2600"/>
              </a:lnSpc>
              <a:spcAft>
                <a:spcPts val="600"/>
              </a:spcAft>
              <a:buFont typeface="Calibri" panose="020F0502020204030204" pitchFamily="34" charset="0"/>
              <a:buChar char="‒"/>
            </a:pPr>
            <a:r>
              <a:rPr lang="en-US" altLang="zh-CN" dirty="0">
                <a:solidFill>
                  <a:schemeClr val="bg1"/>
                </a:solidFill>
              </a:rPr>
              <a:t>ACM TIST</a:t>
            </a:r>
            <a:r>
              <a:rPr lang="zh-CN" altLang="en-US" dirty="0">
                <a:solidFill>
                  <a:schemeClr val="bg1"/>
                </a:solidFill>
              </a:rPr>
              <a:t>主编</a:t>
            </a:r>
            <a:endParaRPr lang="en-US" altLang="zh-CN" dirty="0">
              <a:solidFill>
                <a:schemeClr val="bg1"/>
              </a:solidFill>
            </a:endParaRPr>
          </a:p>
          <a:p>
            <a:pPr marL="742950" lvl="1" indent="-285750">
              <a:lnSpc>
                <a:spcPts val="2600"/>
              </a:lnSpc>
              <a:spcAft>
                <a:spcPts val="600"/>
              </a:spcAft>
              <a:buFont typeface="Calibri" panose="020F0502020204030204" pitchFamily="34" charset="0"/>
              <a:buChar char="‒"/>
            </a:pPr>
            <a:r>
              <a:rPr lang="en-US" altLang="zh-CN" dirty="0">
                <a:solidFill>
                  <a:schemeClr val="bg1"/>
                </a:solidFill>
              </a:rPr>
              <a:t>ICDE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CIKM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en-US" altLang="zh-CN" dirty="0">
                <a:solidFill>
                  <a:schemeClr val="bg1"/>
                </a:solidFill>
              </a:rPr>
              <a:t>IJCAI</a:t>
            </a:r>
            <a:r>
              <a:rPr lang="zh-CN" altLang="en-US" dirty="0">
                <a:solidFill>
                  <a:schemeClr val="bg1"/>
                </a:solidFill>
              </a:rPr>
              <a:t>程序委员会主席</a:t>
            </a:r>
            <a:endParaRPr lang="en-US" altLang="zh-CN" dirty="0">
              <a:solidFill>
                <a:schemeClr val="bg1"/>
              </a:solidFill>
            </a:endParaRPr>
          </a:p>
          <a:p>
            <a:pPr marL="742950" lvl="1" indent="-285750">
              <a:lnSpc>
                <a:spcPts val="2600"/>
              </a:lnSpc>
              <a:spcAft>
                <a:spcPts val="600"/>
              </a:spcAft>
              <a:buFont typeface="Calibri" panose="020F0502020204030204" pitchFamily="34" charset="0"/>
              <a:buChar char="‒"/>
            </a:pPr>
            <a:r>
              <a:rPr lang="en-US" altLang="zh-CN" dirty="0">
                <a:solidFill>
                  <a:schemeClr val="bg1"/>
                </a:solidFill>
              </a:rPr>
              <a:t>AAAI 2019 </a:t>
            </a:r>
            <a:r>
              <a:rPr lang="zh-CN" altLang="en-US" dirty="0">
                <a:solidFill>
                  <a:schemeClr val="bg1"/>
                </a:solidFill>
              </a:rPr>
              <a:t>大会主旨演讲</a:t>
            </a:r>
            <a:endParaRPr lang="en-US" altLang="zh-CN" dirty="0">
              <a:solidFill>
                <a:schemeClr val="bg1"/>
              </a:solidFill>
            </a:endParaRPr>
          </a:p>
        </p:txBody>
      </p:sp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D8E18E6C-39A8-02E2-CF61-23CE0E08E163}"/>
              </a:ext>
            </a:extLst>
          </p:cNvPr>
          <p:cNvCxnSpPr>
            <a:cxnSpLocks/>
            <a:stCxn id="21" idx="1"/>
            <a:endCxn id="6" idx="2"/>
          </p:cNvCxnSpPr>
          <p:nvPr/>
        </p:nvCxnSpPr>
        <p:spPr>
          <a:xfrm rot="10800000">
            <a:off x="3255897" y="5532148"/>
            <a:ext cx="1558937" cy="615800"/>
          </a:xfrm>
          <a:prstGeom prst="bentConnector2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F2ECCEBF-8595-3822-EE2D-5BD817ACB0C9}"/>
              </a:ext>
            </a:extLst>
          </p:cNvPr>
          <p:cNvCxnSpPr>
            <a:cxnSpLocks/>
            <a:stCxn id="21" idx="3"/>
            <a:endCxn id="5" idx="2"/>
          </p:cNvCxnSpPr>
          <p:nvPr/>
        </p:nvCxnSpPr>
        <p:spPr>
          <a:xfrm flipV="1">
            <a:off x="7699547" y="5532148"/>
            <a:ext cx="1515209" cy="615800"/>
          </a:xfrm>
          <a:prstGeom prst="bentConnector2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4BA8AD63-3862-C81D-D180-36A7CB570E1A}"/>
              </a:ext>
            </a:extLst>
          </p:cNvPr>
          <p:cNvSpPr/>
          <p:nvPr/>
        </p:nvSpPr>
        <p:spPr>
          <a:xfrm>
            <a:off x="4814833" y="5875599"/>
            <a:ext cx="2884714" cy="54469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</a:rPr>
              <a:t>KDD China</a:t>
            </a:r>
            <a:r>
              <a:rPr lang="zh-CN" altLang="en-US" sz="2400" b="1" dirty="0">
                <a:solidFill>
                  <a:schemeClr val="bg1"/>
                </a:solidFill>
              </a:rPr>
              <a:t>主席</a:t>
            </a:r>
            <a:endParaRPr lang="en-US" altLang="zh-CN" sz="2400" b="1" dirty="0">
              <a:solidFill>
                <a:schemeClr val="bg1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25DEDF47-D182-33E3-D0CE-178E9B9A0E79}"/>
              </a:ext>
            </a:extLst>
          </p:cNvPr>
          <p:cNvSpPr/>
          <p:nvPr/>
        </p:nvSpPr>
        <p:spPr>
          <a:xfrm>
            <a:off x="4814835" y="489977"/>
            <a:ext cx="2884714" cy="54469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政府顾问</a:t>
            </a:r>
            <a:endParaRPr lang="en-US" altLang="zh-CN" sz="2400" b="1" dirty="0">
              <a:solidFill>
                <a:schemeClr val="bg1"/>
              </a:solidFill>
            </a:endParaRPr>
          </a:p>
        </p:txBody>
      </p:sp>
      <p:cxnSp>
        <p:nvCxnSpPr>
          <p:cNvPr id="28" name="连接符: 肘形 27">
            <a:extLst>
              <a:ext uri="{FF2B5EF4-FFF2-40B4-BE49-F238E27FC236}">
                <a16:creationId xmlns:a16="http://schemas.microsoft.com/office/drawing/2014/main" id="{EF152BD4-2AB2-3CC8-66A1-C8DC1C2CF972}"/>
              </a:ext>
            </a:extLst>
          </p:cNvPr>
          <p:cNvCxnSpPr>
            <a:cxnSpLocks/>
            <a:stCxn id="26" idx="1"/>
            <a:endCxn id="6" idx="0"/>
          </p:cNvCxnSpPr>
          <p:nvPr/>
        </p:nvCxnSpPr>
        <p:spPr>
          <a:xfrm rot="10800000" flipV="1">
            <a:off x="3255897" y="762326"/>
            <a:ext cx="1558939" cy="670156"/>
          </a:xfrm>
          <a:prstGeom prst="bentConnector2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连接符: 肘形 29">
            <a:extLst>
              <a:ext uri="{FF2B5EF4-FFF2-40B4-BE49-F238E27FC236}">
                <a16:creationId xmlns:a16="http://schemas.microsoft.com/office/drawing/2014/main" id="{AF68E837-E505-7605-373B-4920FB973213}"/>
              </a:ext>
            </a:extLst>
          </p:cNvPr>
          <p:cNvCxnSpPr>
            <a:cxnSpLocks/>
            <a:stCxn id="26" idx="3"/>
            <a:endCxn id="5" idx="0"/>
          </p:cNvCxnSpPr>
          <p:nvPr/>
        </p:nvCxnSpPr>
        <p:spPr>
          <a:xfrm>
            <a:off x="7699549" y="762326"/>
            <a:ext cx="1515207" cy="670156"/>
          </a:xfrm>
          <a:prstGeom prst="bentConnector2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25064A0-511A-6DE3-356A-0BDBA7A51000}"/>
              </a:ext>
            </a:extLst>
          </p:cNvPr>
          <p:cNvSpPr txBox="1"/>
          <p:nvPr/>
        </p:nvSpPr>
        <p:spPr>
          <a:xfrm>
            <a:off x="1289662" y="1871953"/>
            <a:ext cx="8989451" cy="421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ts val="60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什么是数据科学家（内涵和外延）</a:t>
            </a:r>
            <a:endParaRPr lang="en-US" altLang="zh-CN" sz="28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spcBef>
                <a:spcPts val="60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为什么要培养数据科学家</a:t>
            </a:r>
            <a:endParaRPr lang="en-US" altLang="zh-CN" sz="2800" b="1" kern="10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spcBef>
                <a:spcPts val="60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数据科学家与相关岗位的区别</a:t>
            </a:r>
            <a:endParaRPr lang="en-US" altLang="zh-CN" sz="2800" b="1" kern="10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spcBef>
                <a:spcPts val="60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如何培养数据科学家</a:t>
            </a:r>
            <a:endParaRPr lang="en-US" altLang="zh-CN" sz="28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spcBef>
                <a:spcPts val="60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zh-CN" altLang="en-US" sz="28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实战案例分享</a:t>
            </a:r>
            <a:endParaRPr lang="en-US" altLang="zh-CN" sz="2800" b="1" kern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indent="-457200">
              <a:spcBef>
                <a:spcPts val="60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endParaRPr lang="zh-CN" altLang="zh-CN" sz="2800" b="1" kern="10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F670773-926C-D01E-6F5E-399A2E136EF1}"/>
              </a:ext>
            </a:extLst>
          </p:cNvPr>
          <p:cNvSpPr/>
          <p:nvPr/>
        </p:nvSpPr>
        <p:spPr>
          <a:xfrm>
            <a:off x="994081" y="229488"/>
            <a:ext cx="9580615" cy="906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000" b="1" dirty="0">
                <a:solidFill>
                  <a:schemeClr val="bg1"/>
                </a:solidFill>
              </a:rPr>
              <a:t>报告提纲</a:t>
            </a:r>
            <a:endParaRPr lang="en-US" altLang="zh-CN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200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C120C43-4789-3BCA-27E8-B2F62D85CEC9}"/>
              </a:ext>
            </a:extLst>
          </p:cNvPr>
          <p:cNvSpPr/>
          <p:nvPr/>
        </p:nvSpPr>
        <p:spPr>
          <a:xfrm>
            <a:off x="698500" y="155916"/>
            <a:ext cx="9808029" cy="825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</a:rPr>
              <a:t>什么是数据科学家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08E220B-CC35-4397-152E-44DF1B594549}"/>
              </a:ext>
            </a:extLst>
          </p:cNvPr>
          <p:cNvSpPr txBox="1"/>
          <p:nvPr/>
        </p:nvSpPr>
        <p:spPr>
          <a:xfrm>
            <a:off x="698500" y="5491121"/>
            <a:ext cx="11093450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zh-CN" altLang="zh-CN" sz="2000" b="1" kern="100" dirty="0">
                <a:solidFill>
                  <a:srgbClr val="FFC000"/>
                </a:solidFill>
                <a:effectLst/>
                <a:latin typeface="+mn-ea"/>
                <a:cs typeface="Times New Roman" panose="02020603050405020304" pitchFamily="18" charset="0"/>
              </a:rPr>
              <a:t>数据科学</a:t>
            </a:r>
            <a:endParaRPr lang="en-US" altLang="zh-CN" sz="16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zh-CN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科学的第四范式：经验法、理论法、计算法和数据驱动法</a:t>
            </a:r>
            <a:r>
              <a:rPr lang="zh-CN" altLang="en-US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；</a:t>
            </a:r>
            <a:endParaRPr lang="en-US" altLang="zh-CN" sz="16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zh-CN" altLang="zh-CN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利用数据驱动的方法来分析和解决问题，从数据中探寻事物的本质和规律</a:t>
            </a:r>
            <a:r>
              <a:rPr lang="zh-CN" altLang="en-US" sz="16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；</a:t>
            </a:r>
            <a:endParaRPr lang="en-US" altLang="zh-CN" sz="16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FEA200E-9F85-0F76-2F91-066BE15DA04B}"/>
              </a:ext>
            </a:extLst>
          </p:cNvPr>
          <p:cNvGrpSpPr/>
          <p:nvPr/>
        </p:nvGrpSpPr>
        <p:grpSpPr>
          <a:xfrm>
            <a:off x="1756227" y="2622550"/>
            <a:ext cx="8860973" cy="2695711"/>
            <a:chOff x="1689100" y="2565691"/>
            <a:chExt cx="10233025" cy="2818657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C096295C-E785-BB4A-9309-C026F8FBD5BD}"/>
                </a:ext>
              </a:extLst>
            </p:cNvPr>
            <p:cNvSpPr/>
            <p:nvPr/>
          </p:nvSpPr>
          <p:spPr>
            <a:xfrm>
              <a:off x="1689100" y="2565691"/>
              <a:ext cx="10233025" cy="2818657"/>
            </a:xfrm>
            <a:prstGeom prst="ellipse">
              <a:avLst/>
            </a:prstGeom>
            <a:solidFill>
              <a:srgbClr val="FFE28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zh-CN" sz="2000" b="1" kern="100" dirty="0">
                  <a:solidFill>
                    <a:schemeClr val="tx1"/>
                  </a:solidFill>
                  <a:effectLst/>
                  <a:latin typeface="+mn-ea"/>
                  <a:cs typeface="Times New Roman" panose="02020603050405020304" pitchFamily="18" charset="0"/>
                </a:rPr>
                <a:t>“数据</a:t>
              </a:r>
              <a:r>
                <a:rPr lang="zh-CN" altLang="en-US" sz="2000" b="1" kern="100" dirty="0">
                  <a:solidFill>
                    <a:schemeClr val="tx1"/>
                  </a:solidFill>
                  <a:latin typeface="+mn-ea"/>
                  <a:cs typeface="Times New Roman" panose="02020603050405020304" pitchFamily="18" charset="0"/>
                </a:rPr>
                <a:t>科学</a:t>
              </a:r>
              <a:r>
                <a:rPr lang="zh-CN" altLang="zh-CN" sz="2000" b="1" kern="100" dirty="0">
                  <a:solidFill>
                    <a:schemeClr val="tx1"/>
                  </a:solidFill>
                  <a:effectLst/>
                  <a:latin typeface="+mn-ea"/>
                  <a:cs typeface="Times New Roman" panose="02020603050405020304" pitchFamily="18" charset="0"/>
                </a:rPr>
                <a:t>”</a:t>
              </a:r>
              <a:r>
                <a:rPr lang="en-US" altLang="zh-CN" sz="2000" b="1" kern="100" dirty="0">
                  <a:solidFill>
                    <a:schemeClr val="tx1"/>
                  </a:solidFill>
                  <a:effectLst/>
                  <a:latin typeface="+mn-ea"/>
                  <a:cs typeface="Times New Roman" panose="02020603050405020304" pitchFamily="18" charset="0"/>
                </a:rPr>
                <a:t>+</a:t>
              </a:r>
              <a:r>
                <a:rPr lang="zh-CN" altLang="zh-CN" sz="2000" b="1" kern="100" dirty="0">
                  <a:solidFill>
                    <a:schemeClr val="tx1"/>
                  </a:solidFill>
                  <a:effectLst/>
                  <a:latin typeface="+mn-ea"/>
                  <a:cs typeface="Times New Roman" panose="02020603050405020304" pitchFamily="18" charset="0"/>
                </a:rPr>
                <a:t>“家”</a:t>
              </a:r>
              <a:endParaRPr lang="en-US" altLang="zh-CN" sz="2000" b="1" kern="100" dirty="0">
                <a:solidFill>
                  <a:schemeClr val="tx1"/>
                </a:solidFill>
                <a:effectLst/>
                <a:latin typeface="+mn-ea"/>
                <a:cs typeface="Times New Roman" panose="02020603050405020304" pitchFamily="18" charset="0"/>
              </a:endParaRPr>
            </a:p>
            <a:p>
              <a:pPr algn="ctr"/>
              <a:endParaRPr lang="en-US" altLang="zh-CN" sz="2000" b="1" kern="1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endParaRPr>
            </a:p>
            <a:p>
              <a:pPr algn="ctr"/>
              <a:endParaRPr lang="en-US" altLang="zh-CN" sz="2000" b="1" kern="100" dirty="0">
                <a:solidFill>
                  <a:schemeClr val="tx1"/>
                </a:solidFill>
                <a:effectLst/>
                <a:latin typeface="+mn-ea"/>
                <a:cs typeface="Times New Roman" panose="02020603050405020304" pitchFamily="18" charset="0"/>
              </a:endParaRPr>
            </a:p>
            <a:p>
              <a:pPr algn="ctr"/>
              <a:endParaRPr lang="en-US" altLang="zh-CN" sz="2000" b="1" kern="100" dirty="0">
                <a:solidFill>
                  <a:schemeClr val="tx1"/>
                </a:solidFill>
                <a:effectLst/>
                <a:latin typeface="+mn-ea"/>
                <a:cs typeface="Times New Roman" panose="02020603050405020304" pitchFamily="18" charset="0"/>
              </a:endParaRPr>
            </a:p>
            <a:p>
              <a:pPr algn="ctr"/>
              <a:endParaRPr lang="en-US" altLang="zh-CN" sz="2000" b="1" kern="100" dirty="0">
                <a:solidFill>
                  <a:schemeClr val="tx1"/>
                </a:solidFill>
                <a:latin typeface="+mn-ea"/>
                <a:cs typeface="Times New Roman" panose="02020603050405020304" pitchFamily="18" charset="0"/>
              </a:endParaRPr>
            </a:p>
            <a:p>
              <a:pPr algn="ctr"/>
              <a:endParaRPr lang="en-US" altLang="zh-CN" sz="2000" b="1" kern="100" dirty="0">
                <a:solidFill>
                  <a:schemeClr val="tx1"/>
                </a:solidFill>
                <a:effectLst/>
                <a:latin typeface="+mn-ea"/>
                <a:cs typeface="Times New Roman" panose="02020603050405020304" pitchFamily="18" charset="0"/>
              </a:endParaRPr>
            </a:p>
            <a:p>
              <a:pPr algn="ctr"/>
              <a:endParaRPr lang="en-US" altLang="zh-CN" sz="1400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algn="ctr"/>
              <a:r>
                <a:rPr lang="zh-CN" altLang="zh-CN" sz="1400" kern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用数据科学去研究、探索并解决各种实际问题的人</a:t>
              </a:r>
              <a:endParaRPr lang="zh-CN" altLang="en-US" sz="1400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28E5DFA8-DB8D-8E54-7614-5009F478102A}"/>
                </a:ext>
              </a:extLst>
            </p:cNvPr>
            <p:cNvSpPr/>
            <p:nvPr/>
          </p:nvSpPr>
          <p:spPr>
            <a:xfrm>
              <a:off x="3014662" y="3211109"/>
              <a:ext cx="7581900" cy="1564164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zh-CN" sz="2000" b="1" kern="100" dirty="0">
                  <a:solidFill>
                    <a:schemeClr val="tx1"/>
                  </a:solidFill>
                  <a:effectLst/>
                  <a:latin typeface="+mn-ea"/>
                  <a:cs typeface="Times New Roman" panose="02020603050405020304" pitchFamily="18" charset="0"/>
                </a:rPr>
                <a:t>“数据”</a:t>
              </a:r>
              <a:r>
                <a:rPr lang="en-US" altLang="zh-CN" sz="2000" b="1" kern="100" dirty="0">
                  <a:solidFill>
                    <a:schemeClr val="tx1"/>
                  </a:solidFill>
                  <a:effectLst/>
                  <a:latin typeface="+mn-ea"/>
                  <a:cs typeface="Times New Roman" panose="02020603050405020304" pitchFamily="18" charset="0"/>
                </a:rPr>
                <a:t>+</a:t>
              </a:r>
              <a:r>
                <a:rPr lang="zh-CN" altLang="zh-CN" sz="2000" b="1" kern="100" dirty="0">
                  <a:solidFill>
                    <a:schemeClr val="tx1"/>
                  </a:solidFill>
                  <a:effectLst/>
                  <a:latin typeface="+mn-ea"/>
                  <a:cs typeface="Times New Roman" panose="02020603050405020304" pitchFamily="18" charset="0"/>
                </a:rPr>
                <a:t>“科学家”</a:t>
              </a:r>
              <a:endParaRPr lang="en-US" altLang="zh-CN" sz="2000" b="1" kern="100" dirty="0">
                <a:solidFill>
                  <a:schemeClr val="tx1"/>
                </a:solidFill>
                <a:effectLst/>
                <a:latin typeface="+mn-ea"/>
                <a:cs typeface="Times New Roman" panose="02020603050405020304" pitchFamily="18" charset="0"/>
              </a:endParaRPr>
            </a:p>
            <a:p>
              <a:pPr algn="ctr"/>
              <a:endParaRPr lang="en-US" altLang="zh-CN" sz="1400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Times New Roman" panose="02020603050405020304" pitchFamily="18" charset="0"/>
              </a:endParaRPr>
            </a:p>
            <a:p>
              <a:pPr algn="ctr"/>
              <a:r>
                <a:rPr lang="zh-CN" altLang="zh-CN" sz="1400" kern="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Times New Roman" panose="02020603050405020304" pitchFamily="18" charset="0"/>
                </a:rPr>
                <a:t>研究数据本身的科学家，即不断革新数据采集、清洗、管理、分析、挖掘、展现的理论和方法的人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545CD3F0-BD3B-199E-F340-B01B4ED957C6}"/>
              </a:ext>
            </a:extLst>
          </p:cNvPr>
          <p:cNvSpPr txBox="1"/>
          <p:nvPr/>
        </p:nvSpPr>
        <p:spPr>
          <a:xfrm>
            <a:off x="627515" y="1230821"/>
            <a:ext cx="1123542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zh-CN" altLang="en-US" sz="2400" b="1" kern="1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内涵</a:t>
            </a:r>
            <a:r>
              <a:rPr lang="en-US" altLang="zh-CN" sz="2400" b="1" kern="1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+</a:t>
            </a:r>
            <a:r>
              <a:rPr lang="zh-CN" altLang="en-US" sz="2400" b="1" kern="1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外延</a:t>
            </a:r>
            <a:endParaRPr lang="en-US" altLang="zh-CN" sz="2400" b="1" kern="10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zh-CN" altLang="zh-CN" sz="1800" b="1" kern="1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以数据科学为方法论，利用数据、结合行业知识来认识和探索世界，解决各类实际问题、创造社会价值，</a:t>
            </a:r>
            <a:endParaRPr lang="en-US" altLang="zh-CN" sz="1800" b="1" kern="10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zh-CN" altLang="zh-CN" sz="1800" b="1" kern="1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并在此过程中，不断研究、创新数据的采集、管理、分析、挖掘、展现的理论和方法，深化数据科学内涵的人。</a:t>
            </a:r>
            <a:endParaRPr lang="zh-CN" altLang="zh-CN" sz="2000" b="1" kern="10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9CC92DB-2232-8EB1-9B26-9D38855FC149}"/>
              </a:ext>
            </a:extLst>
          </p:cNvPr>
          <p:cNvSpPr txBox="1"/>
          <p:nvPr/>
        </p:nvSpPr>
        <p:spPr>
          <a:xfrm>
            <a:off x="3022600" y="3768783"/>
            <a:ext cx="819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内涵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0BD38A3-CE79-BF89-E582-D4EB203B7FE7}"/>
              </a:ext>
            </a:extLst>
          </p:cNvPr>
          <p:cNvSpPr txBox="1"/>
          <p:nvPr/>
        </p:nvSpPr>
        <p:spPr>
          <a:xfrm>
            <a:off x="1903480" y="3768783"/>
            <a:ext cx="8191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外延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419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0AB66FF-9F0D-9028-B2DB-2AC29C5F079C}"/>
              </a:ext>
            </a:extLst>
          </p:cNvPr>
          <p:cNvGrpSpPr/>
          <p:nvPr/>
        </p:nvGrpSpPr>
        <p:grpSpPr>
          <a:xfrm>
            <a:off x="0" y="0"/>
            <a:ext cx="12221325" cy="6870700"/>
            <a:chOff x="0" y="0"/>
            <a:chExt cx="12221325" cy="6870700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7B6A4D3C-25EE-0A0D-C979-2EF2F629A97A}"/>
                </a:ext>
              </a:extLst>
            </p:cNvPr>
            <p:cNvSpPr/>
            <p:nvPr/>
          </p:nvSpPr>
          <p:spPr>
            <a:xfrm>
              <a:off x="0" y="0"/>
              <a:ext cx="12221325" cy="6870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23E5DB6F-AECA-E1F3-6EF1-7FA8D552D5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57300" y="1101293"/>
              <a:ext cx="9874250" cy="5542365"/>
            </a:xfrm>
            <a:prstGeom prst="rect">
              <a:avLst/>
            </a:prstGeom>
          </p:spPr>
        </p:pic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B49DDC5-A3BB-C357-9472-F1AE49306CC8}"/>
                </a:ext>
              </a:extLst>
            </p:cNvPr>
            <p:cNvSpPr txBox="1"/>
            <p:nvPr/>
          </p:nvSpPr>
          <p:spPr>
            <a:xfrm>
              <a:off x="3594538" y="292212"/>
              <a:ext cx="571762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zh-CN" sz="3600" b="1" dirty="0">
                  <a:solidFill>
                    <a:srgbClr val="0070C0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数据科学家应具备的技能</a:t>
              </a:r>
              <a:endPara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17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09331" y="237967"/>
            <a:ext cx="9808029" cy="825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</a:rPr>
              <a:t>为什么要培养数据科学家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C59E8BC-B0CA-91B6-1B1F-1D5EE38FA52F}"/>
              </a:ext>
            </a:extLst>
          </p:cNvPr>
          <p:cNvSpPr txBox="1"/>
          <p:nvPr/>
        </p:nvSpPr>
        <p:spPr>
          <a:xfrm>
            <a:off x="726403" y="1369049"/>
            <a:ext cx="11067143" cy="5073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sz="2400" b="1" kern="100" dirty="0">
                <a:solidFill>
                  <a:srgbClr val="FFFF00"/>
                </a:solidFill>
                <a:effectLst/>
                <a:latin typeface="+mn-ea"/>
                <a:cs typeface="Times New Roman" panose="02020603050405020304" pitchFamily="18" charset="0"/>
              </a:rPr>
              <a:t>应用场景需求大</a:t>
            </a:r>
            <a:r>
              <a:rPr lang="zh-CN" altLang="en-US" sz="2400" b="1" kern="100" dirty="0">
                <a:solidFill>
                  <a:srgbClr val="FFFF00"/>
                </a:solidFill>
                <a:effectLst/>
                <a:latin typeface="+mn-ea"/>
                <a:cs typeface="Times New Roman" panose="02020603050405020304" pitchFamily="18" charset="0"/>
              </a:rPr>
              <a:t>：</a:t>
            </a:r>
            <a:endParaRPr lang="en-US" altLang="zh-CN" sz="2400" b="1" kern="100" dirty="0">
              <a:solidFill>
                <a:srgbClr val="FFFF00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数据极大丰富，驱动大量应用，渗透各种场景，催生庞大产业</a:t>
            </a:r>
            <a:r>
              <a:rPr lang="zh-CN" altLang="en-US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；</a:t>
            </a:r>
            <a:endParaRPr lang="en-US" altLang="zh-CN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需要端到端的解决方案，而不仅仅只是一个</a:t>
            </a:r>
            <a:r>
              <a:rPr lang="en-US" altLang="zh-CN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AI</a:t>
            </a:r>
            <a:r>
              <a:rPr lang="zh-CN" altLang="en-US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算法；</a:t>
            </a:r>
            <a:endParaRPr lang="en-US" altLang="zh-CN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altLang="zh-CN" sz="12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sz="2400" b="1" kern="100" dirty="0">
                <a:solidFill>
                  <a:srgbClr val="FFFF00"/>
                </a:solidFill>
                <a:effectLst/>
                <a:latin typeface="+mn-ea"/>
                <a:cs typeface="Times New Roman" panose="02020603050405020304" pitchFamily="18" charset="0"/>
              </a:rPr>
              <a:t>数据要素价值高</a:t>
            </a:r>
            <a:r>
              <a:rPr lang="zh-CN" altLang="en-US" sz="2400" b="1" kern="100" dirty="0">
                <a:solidFill>
                  <a:srgbClr val="FFFF00"/>
                </a:solidFill>
                <a:effectLst/>
                <a:latin typeface="+mn-ea"/>
                <a:cs typeface="Times New Roman" panose="02020603050405020304" pitchFamily="18" charset="0"/>
              </a:rPr>
              <a:t>：</a:t>
            </a:r>
            <a:endParaRPr lang="en-US" altLang="zh-CN" sz="2400" b="1" kern="100" dirty="0">
              <a:solidFill>
                <a:srgbClr val="FFFF00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数据被定义为暨土地、劳动力、资金和技术之后的第五生产要素</a:t>
            </a:r>
            <a:endParaRPr lang="en-US" altLang="zh-CN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产生门槛低、总量上限高、使用无消耗</a:t>
            </a:r>
            <a:endParaRPr lang="en-US" altLang="zh-CN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zh-CN" altLang="zh-CN" sz="1200" kern="1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marL="285750" indent="-28575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zh-CN" sz="2400" b="1" kern="100" dirty="0">
                <a:solidFill>
                  <a:srgbClr val="FFFF00"/>
                </a:solidFill>
                <a:effectLst/>
                <a:latin typeface="+mn-ea"/>
                <a:cs typeface="Times New Roman" panose="02020603050405020304" pitchFamily="18" charset="0"/>
              </a:rPr>
              <a:t>人才培养难度大</a:t>
            </a:r>
            <a:r>
              <a:rPr lang="zh-CN" altLang="zh-CN" sz="2000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：</a:t>
            </a:r>
            <a:endParaRPr lang="en-US" altLang="zh-CN" sz="20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zh-CN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学生</a:t>
            </a:r>
            <a:r>
              <a:rPr lang="zh-CN" altLang="en-US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在学校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仅学习了一些算法和理论，缺乏对业务的理解和实战经验，很难满足市场的需求</a:t>
            </a:r>
            <a:r>
              <a:rPr lang="zh-CN" altLang="en-US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；</a:t>
            </a:r>
            <a:endParaRPr lang="en-US" altLang="zh-CN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zh-CN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传统行业的从业者要学习新的大数据和人工智能技术更加困难</a:t>
            </a:r>
            <a:r>
              <a:rPr lang="zh-CN" altLang="en-US" kern="1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；</a:t>
            </a:r>
            <a:endParaRPr lang="en-US" altLang="zh-CN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742950" lvl="1" indent="-285750" algn="just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zh-CN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除了掌握行业知识和专业技能外，数据科学家还需具备优秀的基础素质和探索的精神</a:t>
            </a:r>
            <a:r>
              <a:rPr lang="zh-CN" altLang="en-US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；</a:t>
            </a:r>
            <a:endParaRPr lang="zh-CN" altLang="zh-CN" sz="20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379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1789B80C-45FB-8D98-DF67-C31D73CDEB39}"/>
              </a:ext>
            </a:extLst>
          </p:cNvPr>
          <p:cNvSpPr/>
          <p:nvPr/>
        </p:nvSpPr>
        <p:spPr>
          <a:xfrm>
            <a:off x="527050" y="492466"/>
            <a:ext cx="9808029" cy="825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</a:rPr>
              <a:t>数据科学家与其他岗位的区别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8ECD208C-C6F0-A58F-C0E1-1313ED3238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1979209"/>
              </p:ext>
            </p:extLst>
          </p:nvPr>
        </p:nvGraphicFramePr>
        <p:xfrm>
          <a:off x="311150" y="2053166"/>
          <a:ext cx="11626850" cy="3378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3100">
                  <a:extLst>
                    <a:ext uri="{9D8B030D-6E8A-4147-A177-3AD203B41FA5}">
                      <a16:colId xmlns:a16="http://schemas.microsoft.com/office/drawing/2014/main" val="2866605219"/>
                    </a:ext>
                  </a:extLst>
                </a:gridCol>
                <a:gridCol w="1519118">
                  <a:extLst>
                    <a:ext uri="{9D8B030D-6E8A-4147-A177-3AD203B41FA5}">
                      <a16:colId xmlns:a16="http://schemas.microsoft.com/office/drawing/2014/main" val="2529012757"/>
                    </a:ext>
                  </a:extLst>
                </a:gridCol>
                <a:gridCol w="1573332">
                  <a:extLst>
                    <a:ext uri="{9D8B030D-6E8A-4147-A177-3AD203B41FA5}">
                      <a16:colId xmlns:a16="http://schemas.microsoft.com/office/drawing/2014/main" val="53881882"/>
                    </a:ext>
                  </a:extLst>
                </a:gridCol>
                <a:gridCol w="2787650">
                  <a:extLst>
                    <a:ext uri="{9D8B030D-6E8A-4147-A177-3AD203B41FA5}">
                      <a16:colId xmlns:a16="http://schemas.microsoft.com/office/drawing/2014/main" val="1951195713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906517880"/>
                    </a:ext>
                  </a:extLst>
                </a:gridCol>
                <a:gridCol w="1924050">
                  <a:extLst>
                    <a:ext uri="{9D8B030D-6E8A-4147-A177-3AD203B41FA5}">
                      <a16:colId xmlns:a16="http://schemas.microsoft.com/office/drawing/2014/main" val="69638776"/>
                    </a:ext>
                  </a:extLst>
                </a:gridCol>
              </a:tblGrid>
              <a:tr h="675746">
                <a:tc>
                  <a:txBody>
                    <a:bodyPr/>
                    <a:lstStyle/>
                    <a:p>
                      <a:pPr algn="ctr"/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问题来源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选择数据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设计方案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开发算法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处理数据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2614147"/>
                  </a:ext>
                </a:extLst>
              </a:tr>
              <a:tr h="6757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solidFill>
                            <a:srgbClr val="FF0000"/>
                          </a:solidFill>
                        </a:rPr>
                        <a:t>数据科学家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定义问题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/>
                        <a:t>搜寻数据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端到端数据解决方案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指导他人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/>
                        <a:t>指导他人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8065571"/>
                  </a:ext>
                </a:extLst>
              </a:tr>
              <a:tr h="6757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/>
                        <a:t>数据工程师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指定数据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数据治理方案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/>
                        <a:t>处理原始数据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1721293"/>
                  </a:ext>
                </a:extLst>
              </a:tr>
              <a:tr h="67574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/>
                        <a:t>数据分析师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给定问题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指定数据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数据分析算法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调用现有模型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/>
                        <a:t>治理后的数据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5613987"/>
                  </a:ext>
                </a:extLst>
              </a:tr>
              <a:tr h="67574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/>
                        <a:t>AI</a:t>
                      </a:r>
                      <a:r>
                        <a:rPr lang="zh-CN" altLang="en-US" sz="2000" b="1" dirty="0"/>
                        <a:t>算法工程师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AI</a:t>
                      </a:r>
                      <a:r>
                        <a:rPr lang="zh-CN" altLang="en-US" sz="2000" dirty="0"/>
                        <a:t>模型及训练方案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/>
                        <a:t>开发或调用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处理特征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8871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46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等腰三角形 2">
            <a:extLst>
              <a:ext uri="{FF2B5EF4-FFF2-40B4-BE49-F238E27FC236}">
                <a16:creationId xmlns:a16="http://schemas.microsoft.com/office/drawing/2014/main" id="{2181FB6F-C4CB-A692-F974-05C7893F6A04}"/>
              </a:ext>
            </a:extLst>
          </p:cNvPr>
          <p:cNvSpPr/>
          <p:nvPr/>
        </p:nvSpPr>
        <p:spPr>
          <a:xfrm>
            <a:off x="1962541" y="1634289"/>
            <a:ext cx="5300263" cy="963070"/>
          </a:xfrm>
          <a:prstGeom prst="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数据观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4CD35AF-3B3A-2376-2E42-0E973A8C42D5}"/>
              </a:ext>
            </a:extLst>
          </p:cNvPr>
          <p:cNvSpPr/>
          <p:nvPr/>
        </p:nvSpPr>
        <p:spPr>
          <a:xfrm>
            <a:off x="1962541" y="2702556"/>
            <a:ext cx="1232619" cy="149347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理解</a:t>
            </a:r>
            <a:endParaRPr lang="en-US" altLang="zh-CN" b="1" dirty="0">
              <a:solidFill>
                <a:schemeClr val="bg1"/>
              </a:solidFill>
            </a:endParaRPr>
          </a:p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数据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9165AD6-D50B-F5BA-19EB-735AA39E1082}"/>
              </a:ext>
            </a:extLst>
          </p:cNvPr>
          <p:cNvSpPr/>
          <p:nvPr/>
        </p:nvSpPr>
        <p:spPr>
          <a:xfrm>
            <a:off x="4025557" y="2702556"/>
            <a:ext cx="1232619" cy="149347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模型</a:t>
            </a:r>
            <a:endParaRPr lang="en-US" altLang="zh-CN" b="1" dirty="0">
              <a:solidFill>
                <a:schemeClr val="bg1"/>
              </a:solidFill>
            </a:endParaRPr>
          </a:p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算法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E9E4874-88FD-4455-779F-62336ECF5318}"/>
              </a:ext>
            </a:extLst>
          </p:cNvPr>
          <p:cNvSpPr/>
          <p:nvPr/>
        </p:nvSpPr>
        <p:spPr>
          <a:xfrm>
            <a:off x="6030185" y="2712693"/>
            <a:ext cx="1232619" cy="149347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平台</a:t>
            </a:r>
            <a:endParaRPr lang="en-US" altLang="zh-CN" b="1" dirty="0">
              <a:solidFill>
                <a:schemeClr val="bg1"/>
              </a:solidFill>
            </a:endParaRPr>
          </a:p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使用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8DD2AB1-CEEB-99B8-5582-EEF47BE9861B}"/>
              </a:ext>
            </a:extLst>
          </p:cNvPr>
          <p:cNvSpPr/>
          <p:nvPr/>
        </p:nvSpPr>
        <p:spPr>
          <a:xfrm>
            <a:off x="1962541" y="4318935"/>
            <a:ext cx="5300263" cy="771866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</a:rPr>
              <a:t>行业知识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8F7FF0D-483F-1658-E106-32911EFA4DF4}"/>
              </a:ext>
            </a:extLst>
          </p:cNvPr>
          <p:cNvSpPr/>
          <p:nvPr/>
        </p:nvSpPr>
        <p:spPr>
          <a:xfrm>
            <a:off x="1962541" y="5225996"/>
            <a:ext cx="1191155" cy="91869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认知能力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D8B8107-DAEF-D404-823C-092287B4B376}"/>
              </a:ext>
            </a:extLst>
          </p:cNvPr>
          <p:cNvSpPr/>
          <p:nvPr/>
        </p:nvSpPr>
        <p:spPr>
          <a:xfrm>
            <a:off x="3332340" y="5225996"/>
            <a:ext cx="1191155" cy="91869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学习能力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88F8884-CF40-5F74-BAD6-2BD631A016DF}"/>
              </a:ext>
            </a:extLst>
          </p:cNvPr>
          <p:cNvSpPr/>
          <p:nvPr/>
        </p:nvSpPr>
        <p:spPr>
          <a:xfrm>
            <a:off x="4708510" y="5225996"/>
            <a:ext cx="1191155" cy="91869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创新能力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55FABBC-5291-BD93-F215-1E8812C3543F}"/>
              </a:ext>
            </a:extLst>
          </p:cNvPr>
          <p:cNvSpPr/>
          <p:nvPr/>
        </p:nvSpPr>
        <p:spPr>
          <a:xfrm>
            <a:off x="6071649" y="5225996"/>
            <a:ext cx="1191155" cy="91869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沟通能力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FDBC8EF-3359-60C8-29C6-597C43B97D4A}"/>
              </a:ext>
            </a:extLst>
          </p:cNvPr>
          <p:cNvSpPr/>
          <p:nvPr/>
        </p:nvSpPr>
        <p:spPr>
          <a:xfrm>
            <a:off x="8080160" y="2092278"/>
            <a:ext cx="23881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树立正确的数据观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D4E4EFC-3F8A-E443-62CB-BCA1E99F570A}"/>
              </a:ext>
            </a:extLst>
          </p:cNvPr>
          <p:cNvSpPr/>
          <p:nvPr/>
        </p:nvSpPr>
        <p:spPr>
          <a:xfrm>
            <a:off x="8070903" y="3256499"/>
            <a:ext cx="24814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掌握数据专业技能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6C97F9B-CBCA-1756-5DEA-E56A7F49E3A9}"/>
              </a:ext>
            </a:extLst>
          </p:cNvPr>
          <p:cNvSpPr/>
          <p:nvPr/>
        </p:nvSpPr>
        <p:spPr>
          <a:xfrm>
            <a:off x="8123856" y="5511635"/>
            <a:ext cx="23040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提升四大基础能力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9E18C3EF-D832-2B6F-A6A1-37CA33D21FF7}"/>
              </a:ext>
            </a:extLst>
          </p:cNvPr>
          <p:cNvCxnSpPr/>
          <p:nvPr/>
        </p:nvCxnSpPr>
        <p:spPr>
          <a:xfrm flipH="1">
            <a:off x="7407156" y="2295122"/>
            <a:ext cx="624895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E9FC71E7-939A-468D-13F6-5CB60E631A8E}"/>
              </a:ext>
            </a:extLst>
          </p:cNvPr>
          <p:cNvCxnSpPr/>
          <p:nvPr/>
        </p:nvCxnSpPr>
        <p:spPr>
          <a:xfrm flipH="1">
            <a:off x="7426359" y="3459079"/>
            <a:ext cx="575168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E787C28-5342-42D9-D572-4C8758D26D83}"/>
              </a:ext>
            </a:extLst>
          </p:cNvPr>
          <p:cNvCxnSpPr/>
          <p:nvPr/>
        </p:nvCxnSpPr>
        <p:spPr>
          <a:xfrm flipH="1">
            <a:off x="7462416" y="5709175"/>
            <a:ext cx="575168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31A3BB5A-BD84-F728-23C3-5DB953415AFF}"/>
              </a:ext>
            </a:extLst>
          </p:cNvPr>
          <p:cNvSpPr/>
          <p:nvPr/>
        </p:nvSpPr>
        <p:spPr>
          <a:xfrm>
            <a:off x="8080160" y="4494656"/>
            <a:ext cx="23040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快速学习行业知识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FBD335C-E2FF-D5DE-491C-65D953E1E7C2}"/>
              </a:ext>
            </a:extLst>
          </p:cNvPr>
          <p:cNvCxnSpPr/>
          <p:nvPr/>
        </p:nvCxnSpPr>
        <p:spPr>
          <a:xfrm flipH="1">
            <a:off x="7435613" y="4694241"/>
            <a:ext cx="575168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0ECF9AB2-C4C8-CA7D-2FC8-B15732DC0D6C}"/>
              </a:ext>
            </a:extLst>
          </p:cNvPr>
          <p:cNvSpPr/>
          <p:nvPr/>
        </p:nvSpPr>
        <p:spPr>
          <a:xfrm>
            <a:off x="527050" y="387363"/>
            <a:ext cx="9808029" cy="825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</a:rPr>
              <a:t>如何培养数据科学家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9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467AADD-35B7-08A2-3F03-FC9A6796A614}"/>
              </a:ext>
            </a:extLst>
          </p:cNvPr>
          <p:cNvSpPr txBox="1"/>
          <p:nvPr/>
        </p:nvSpPr>
        <p:spPr>
          <a:xfrm>
            <a:off x="692148" y="1721504"/>
            <a:ext cx="4781552" cy="42011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zh-CN" altLang="zh-CN" sz="2400" b="1" kern="100" dirty="0">
                <a:solidFill>
                  <a:srgbClr val="FF0000"/>
                </a:solidFill>
                <a:effectLst/>
                <a:latin typeface="+mn-ea"/>
                <a:cs typeface="Times New Roman" panose="02020603050405020304" pitchFamily="18" charset="0"/>
              </a:rPr>
              <a:t>误区</a:t>
            </a:r>
            <a:r>
              <a:rPr lang="zh-CN" altLang="en-US" sz="2400" b="1" kern="100" dirty="0">
                <a:solidFill>
                  <a:srgbClr val="FF0000"/>
                </a:solidFill>
                <a:effectLst/>
                <a:latin typeface="+mn-ea"/>
                <a:cs typeface="Times New Roman" panose="02020603050405020304" pitchFamily="18" charset="0"/>
              </a:rPr>
              <a:t>表现</a:t>
            </a:r>
            <a:endParaRPr lang="zh-CN" altLang="zh-CN" sz="2800" b="1" kern="100" dirty="0">
              <a:solidFill>
                <a:srgbClr val="FF0000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lvl="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拿着锤子找钉子，有了一个模型或者方法论，一定要想法设法把它用上去；</a:t>
            </a:r>
            <a:endParaRPr lang="zh-CN" altLang="zh-CN" sz="20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lvl="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容易选择过于复杂的模型，以体现自己的技术能力，生怕用的模型简单，被认为工作没有难度和价值；</a:t>
            </a:r>
            <a:endParaRPr lang="zh-CN" altLang="zh-CN" sz="20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lvl="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抱怨数据质量太差、想要的数据缺失，或者数据规模太小，认为这件事情没法作；</a:t>
            </a:r>
            <a:endParaRPr lang="zh-CN" altLang="zh-CN" sz="20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lvl="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认为只有</a:t>
            </a:r>
            <a:r>
              <a:rPr lang="en-US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AI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模型部分最有技术含量，其余部分都不重要；</a:t>
            </a:r>
            <a:endParaRPr lang="zh-CN" altLang="zh-CN" sz="20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lvl="0" indent="-28575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初学阶段，不打好相关基础，直奔</a:t>
            </a:r>
            <a:r>
              <a:rPr lang="en-US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AI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+mn-ea"/>
                <a:cs typeface="Times New Roman" panose="02020603050405020304" pitchFamily="18" charset="0"/>
              </a:rPr>
              <a:t>模型，从空中楼阁开始学习。</a:t>
            </a:r>
            <a:endParaRPr lang="zh-CN" altLang="zh-CN" sz="2000" kern="100" dirty="0">
              <a:solidFill>
                <a:schemeClr val="bg1"/>
              </a:solidFill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CFE26B7-3B24-D235-E830-28C6BB827A04}"/>
              </a:ext>
            </a:extLst>
          </p:cNvPr>
          <p:cNvSpPr/>
          <p:nvPr/>
        </p:nvSpPr>
        <p:spPr>
          <a:xfrm>
            <a:off x="537561" y="315321"/>
            <a:ext cx="5085473" cy="8254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</a:rPr>
              <a:t>如何培养数据科学家</a:t>
            </a:r>
            <a:endParaRPr lang="en-US" altLang="zh-CN" sz="3600" b="1" dirty="0">
              <a:solidFill>
                <a:schemeClr val="bg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75EB46B-1B0D-7028-CCD7-08BFB2F46C30}"/>
              </a:ext>
            </a:extLst>
          </p:cNvPr>
          <p:cNvSpPr txBox="1"/>
          <p:nvPr/>
        </p:nvSpPr>
        <p:spPr>
          <a:xfrm>
            <a:off x="5018690" y="538462"/>
            <a:ext cx="47349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</a:rPr>
              <a:t>树立正确的数据观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C6532C9-5BC2-DAAC-AC81-9FE710533803}"/>
              </a:ext>
            </a:extLst>
          </p:cNvPr>
          <p:cNvSpPr txBox="1"/>
          <p:nvPr/>
        </p:nvSpPr>
        <p:spPr>
          <a:xfrm>
            <a:off x="6442841" y="1721503"/>
            <a:ext cx="5013434" cy="447814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just">
              <a:spcAft>
                <a:spcPts val="600"/>
              </a:spcAft>
              <a:defRPr sz="2800" b="1" kern="100">
                <a:solidFill>
                  <a:srgbClr val="FFFF00"/>
                </a:solidFill>
                <a:effectLst/>
                <a:latin typeface="+mn-ea"/>
                <a:cs typeface="Times New Roman" panose="02020603050405020304" pitchFamily="18" charset="0"/>
              </a:defRPr>
            </a:lvl1pPr>
          </a:lstStyle>
          <a:p>
            <a:r>
              <a:rPr lang="zh-CN" altLang="en-US" sz="2400" dirty="0"/>
              <a:t>正确观念</a:t>
            </a:r>
            <a:endParaRPr lang="en-US" altLang="zh-CN" sz="2400" dirty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sz="1800" b="0" dirty="0">
                <a:solidFill>
                  <a:schemeClr val="bg1">
                    <a:lumMod val="95000"/>
                  </a:schemeClr>
                </a:solidFill>
              </a:rPr>
              <a:t>数据科学解法的选择更多是依靠业务驱动，解法的价值由业务成果来体现。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sz="1800" b="0" dirty="0">
                <a:solidFill>
                  <a:schemeClr val="bg1">
                    <a:lumMod val="95000"/>
                  </a:schemeClr>
                </a:solidFill>
              </a:rPr>
              <a:t>一个工作的难度由待解决问题的复杂度决定，而不由解法的复杂程度决定。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sz="1800" b="0" dirty="0">
                <a:solidFill>
                  <a:schemeClr val="bg1">
                    <a:lumMod val="95000"/>
                  </a:schemeClr>
                </a:solidFill>
              </a:rPr>
              <a:t>真实世界</a:t>
            </a:r>
            <a:r>
              <a:rPr lang="zh-CN" altLang="en-US" sz="1800" b="0" dirty="0">
                <a:solidFill>
                  <a:schemeClr val="bg1">
                    <a:lumMod val="95000"/>
                  </a:schemeClr>
                </a:solidFill>
              </a:rPr>
              <a:t>的</a:t>
            </a:r>
            <a:r>
              <a:rPr lang="zh-CN" altLang="zh-CN" sz="1800" b="0" dirty="0">
                <a:solidFill>
                  <a:schemeClr val="bg1">
                    <a:lumMod val="95000"/>
                  </a:schemeClr>
                </a:solidFill>
              </a:rPr>
              <a:t>数据永远都不会让人满意</a:t>
            </a:r>
            <a:r>
              <a:rPr lang="zh-CN" altLang="en-US" sz="1800" b="0" dirty="0">
                <a:solidFill>
                  <a:schemeClr val="bg1">
                    <a:lumMod val="95000"/>
                  </a:schemeClr>
                </a:solidFill>
              </a:rPr>
              <a:t>，</a:t>
            </a:r>
            <a:r>
              <a:rPr lang="zh-CN" altLang="zh-CN" sz="1800" b="0" dirty="0">
                <a:solidFill>
                  <a:schemeClr val="bg1">
                    <a:lumMod val="95000"/>
                  </a:schemeClr>
                </a:solidFill>
              </a:rPr>
              <a:t>加强对数据的深度理解，学会将领域</a:t>
            </a:r>
            <a:r>
              <a:rPr lang="en-US" altLang="zh-CN" sz="1800" b="0" dirty="0">
                <a:solidFill>
                  <a:schemeClr val="bg1">
                    <a:lumMod val="95000"/>
                  </a:schemeClr>
                </a:solidFill>
              </a:rPr>
              <a:t>A</a:t>
            </a:r>
            <a:r>
              <a:rPr lang="zh-CN" altLang="zh-CN" sz="1800" b="0" dirty="0">
                <a:solidFill>
                  <a:schemeClr val="bg1">
                    <a:lumMod val="95000"/>
                  </a:schemeClr>
                </a:solidFill>
              </a:rPr>
              <a:t>的数据应用到领域</a:t>
            </a:r>
            <a:r>
              <a:rPr lang="en-US" altLang="zh-CN" sz="1800" b="0" dirty="0">
                <a:solidFill>
                  <a:schemeClr val="bg1">
                    <a:lumMod val="95000"/>
                  </a:schemeClr>
                </a:solidFill>
              </a:rPr>
              <a:t>B</a:t>
            </a:r>
            <a:r>
              <a:rPr lang="zh-CN" altLang="zh-CN" sz="1800" b="0" dirty="0">
                <a:solidFill>
                  <a:schemeClr val="bg1">
                    <a:lumMod val="95000"/>
                  </a:schemeClr>
                </a:solidFill>
              </a:rPr>
              <a:t>的问题，通过“不确定”</a:t>
            </a:r>
            <a:r>
              <a:rPr lang="en-US" altLang="zh-CN" sz="1800" b="0" dirty="0">
                <a:solidFill>
                  <a:schemeClr val="bg1">
                    <a:lumMod val="95000"/>
                  </a:schemeClr>
                </a:solidFill>
              </a:rPr>
              <a:t>+</a:t>
            </a:r>
            <a:r>
              <a:rPr lang="zh-CN" altLang="zh-CN" sz="1800" b="0" dirty="0">
                <a:solidFill>
                  <a:schemeClr val="bg1">
                    <a:lumMod val="95000"/>
                  </a:schemeClr>
                </a:solidFill>
              </a:rPr>
              <a:t>“不确定”得到“确定” 。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sz="1800" b="0" dirty="0">
                <a:solidFill>
                  <a:schemeClr val="bg1">
                    <a:lumMod val="95000"/>
                  </a:schemeClr>
                </a:solidFill>
              </a:rPr>
              <a:t>数据科学链路上的任何一个环节都是同等重要的，</a:t>
            </a:r>
            <a:r>
              <a:rPr lang="en-US" altLang="zh-CN" sz="1800" b="0" dirty="0">
                <a:solidFill>
                  <a:schemeClr val="bg1">
                    <a:lumMod val="95000"/>
                  </a:schemeClr>
                </a:solidFill>
              </a:rPr>
              <a:t>AI</a:t>
            </a:r>
            <a:r>
              <a:rPr lang="zh-CN" altLang="zh-CN" sz="1800" b="0" dirty="0">
                <a:solidFill>
                  <a:schemeClr val="bg1">
                    <a:lumMod val="95000"/>
                  </a:schemeClr>
                </a:solidFill>
              </a:rPr>
              <a:t>算法并不高人一等，任何一个环节的失误都会让我们得不到想要的结果。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zh-CN" sz="1800" b="0" dirty="0">
                <a:solidFill>
                  <a:schemeClr val="bg1">
                    <a:lumMod val="95000"/>
                  </a:schemeClr>
                </a:solidFill>
              </a:rPr>
              <a:t>在不同的阶段应该练习好不同的技能。</a:t>
            </a:r>
            <a:endParaRPr lang="zh-CN" altLang="en-US" sz="1800" b="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D12F595-5D94-F091-8136-D8BB8FC32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2446"/>
            <a:ext cx="12217187" cy="21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283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9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0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7840</TotalTime>
  <Words>1455</Words>
  <Application>Microsoft Office PowerPoint</Application>
  <PresentationFormat>宽屏</PresentationFormat>
  <Paragraphs>208</Paragraphs>
  <Slides>15</Slides>
  <Notes>1</Notes>
  <HiddenSlides>0</HiddenSlides>
  <MMClips>1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等线</vt:lpstr>
      <vt:lpstr>微软雅黑</vt:lpstr>
      <vt:lpstr>微软雅黑 Light</vt:lpstr>
      <vt:lpstr>Arial</vt:lpstr>
      <vt:lpstr>Calibri</vt:lpstr>
      <vt:lpstr>Office Theme</vt:lpstr>
      <vt:lpstr>9_自定义设计方案</vt:lpstr>
      <vt:lpstr>10_自定义设计方案</vt:lpstr>
      <vt:lpstr>think-cell Slide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成杰 郭</cp:lastModifiedBy>
  <cp:revision>839</cp:revision>
  <cp:lastPrinted>2021-09-02T08:28:21Z</cp:lastPrinted>
  <dcterms:created xsi:type="dcterms:W3CDTF">2017-08-18T03:02:00Z</dcterms:created>
  <dcterms:modified xsi:type="dcterms:W3CDTF">2026-02-11T09:14:42Z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KSOTemplateUUID">
    <vt:lpwstr>v1.0_mb_UdB4rbjcrkpvOfjz19sufg==</vt:lpwstr>
  </property>
  <property fmtid="{D5CDD505-2E9C-101B-9397-08002B2CF9AE}" pid="4" name="ICV">
    <vt:lpwstr>A1C8FB9985274CC8BD77B20E8E3C8342</vt:lpwstr>
  </property>
</Properties>
</file>

<file path=docProps/thumbnail.jpeg>
</file>